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1"/>
  </p:notesMasterIdLst>
  <p:handoutMasterIdLst>
    <p:handoutMasterId r:id="rId22"/>
  </p:handoutMasterIdLst>
  <p:sldIdLst>
    <p:sldId id="269" r:id="rId6"/>
    <p:sldId id="270" r:id="rId7"/>
    <p:sldId id="277" r:id="rId8"/>
    <p:sldId id="278" r:id="rId9"/>
    <p:sldId id="279" r:id="rId10"/>
    <p:sldId id="280" r:id="rId11"/>
    <p:sldId id="266" r:id="rId12"/>
    <p:sldId id="271" r:id="rId13"/>
    <p:sldId id="282" r:id="rId14"/>
    <p:sldId id="285" r:id="rId15"/>
    <p:sldId id="287" r:id="rId16"/>
    <p:sldId id="286" r:id="rId17"/>
    <p:sldId id="284"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821"/>
    <a:srgbClr val="E7141C"/>
    <a:srgbClr val="F58B1D"/>
    <a:srgbClr val="FAD008"/>
    <a:srgbClr val="F4891C"/>
    <a:srgbClr val="E614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3/7/2024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07/03/2024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0701593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p>
        </p:txBody>
      </p:sp>
      <p:sp>
        <p:nvSpPr>
          <p:cNvPr id="5" name="Footer Placeholder 4"/>
          <p:cNvSpPr>
            <a:spLocks noGrp="1"/>
          </p:cNvSpPr>
          <p:nvPr>
            <p:ph type="ftr" sz="quarter" idx="11"/>
          </p:nvPr>
        </p:nvSpPr>
        <p:spPr>
          <a:xfrm>
            <a:off x="2483768" y="6356350"/>
            <a:ext cx="3086100" cy="365125"/>
          </a:xfrm>
        </p:spPr>
        <p:txBody>
          <a:bodyPr/>
          <a:lstStyle/>
          <a:p>
            <a:r>
              <a:rPr lang="en-GB"/>
              <a:t>L1G2 Inform - 2.2: The 5 Ws of news gathering</a:t>
            </a:r>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 Inform - 2.2: The 5 Ws of news gathering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 Inform - 2.2: The 5 Ws of news gathering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 Inform - 2.2: The 5 Ws of news gathering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 Inform - 2.2: The 5 Ws of news gathering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 Inform - 2.2: The 5 Ws of news gathering</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 Inform - 2.2: The 5 Ws of news gathering</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 Inform - 2.2: The 5 Ws of news gathering</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 Inform - 2.2: The 5 Ws of news gathering</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 Inform - 2.2: The 5 Ws of news gathering</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 Inform - 2.2: The 5 Ws of news gathering</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 Inform - 2.2: The 5 Ws of news gathering</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 Inform - 2.2: The 5 Ws of news gathering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 Inform - 2.2: The 5 Ws of news gathering</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 Inform - 2.2: The 5 Ws of news gathering</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 Inform - 2.2: The 5 Ws of news gathering</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 Inform - 2.2: The 5 Ws of news gathering</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 Inform - 2.2: The 5 Ws of news gathering</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 Inform - 2.2: The 5 Ws of news gathering</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 Inform - 2.2: The 5 Ws of news gathering</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 Inform - 2.2: The 5 Ws of news gathering</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a:latin typeface="+mn-lt"/>
              </a:rPr>
              <a:t>Section 2 – Planning and writing the news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a:t>Lesson Objective: To plan and write our spoken news report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p>
          <a:p>
            <a:r>
              <a:rPr lang="en-GB" b="1" i="1" dirty="0"/>
              <a:t>By the end of this lesson, you should have:</a:t>
            </a:r>
            <a:endParaRPr lang="en-GB" b="1" i="1" dirty="0">
              <a:cs typeface="Calibri"/>
            </a:endParaRPr>
          </a:p>
          <a:p>
            <a:pPr marL="285750" indent="-285750">
              <a:buFont typeface="Arial" panose="020B0604020202020204" pitchFamily="34" charset="0"/>
              <a:buChar char="•"/>
            </a:pPr>
            <a:r>
              <a:rPr lang="en-GB" i="1" dirty="0"/>
              <a:t>Explored the 5 </a:t>
            </a:r>
            <a:r>
              <a:rPr lang="en-GB" i="1" dirty="0" err="1"/>
              <a:t>Ws</a:t>
            </a:r>
            <a:r>
              <a:rPr lang="en-GB" i="1" dirty="0"/>
              <a:t> of news gathering</a:t>
            </a:r>
            <a:endParaRPr lang="en-GB" i="1" dirty="0">
              <a:cs typeface="Calibri"/>
            </a:endParaRPr>
          </a:p>
          <a:p>
            <a:pPr marL="285750" indent="-285750">
              <a:buFont typeface="Arial" panose="020B0604020202020204" pitchFamily="34" charset="0"/>
              <a:buChar char="•"/>
            </a:pPr>
            <a:r>
              <a:rPr lang="en-GB" i="1" dirty="0"/>
              <a:t>Analysed a range of spoken language examples</a:t>
            </a:r>
            <a:endParaRPr lang="en-GB" i="1" dirty="0">
              <a:cs typeface="Calibri"/>
            </a:endParaRPr>
          </a:p>
          <a:p>
            <a:pPr marL="285750" indent="-285750">
              <a:buFont typeface="Arial" panose="020B0604020202020204" pitchFamily="34" charset="0"/>
              <a:buChar char="•"/>
            </a:pPr>
            <a:r>
              <a:rPr lang="en-GB" i="1" dirty="0"/>
              <a:t>Identified common features of the language of news reporting</a:t>
            </a:r>
            <a:endParaRPr lang="en-GB" i="1" dirty="0">
              <a:cs typeface="Calibri"/>
            </a:endParaRPr>
          </a:p>
          <a:p>
            <a:pPr marL="285750" indent="-285750">
              <a:buFont typeface="Arial" panose="020B0604020202020204" pitchFamily="34" charset="0"/>
              <a:buChar char="•"/>
            </a:pPr>
            <a:r>
              <a:rPr lang="en-GB" i="1" dirty="0"/>
              <a:t>Started to plan out your own news report, using what you have learned about the 5 </a:t>
            </a:r>
            <a:r>
              <a:rPr lang="en-GB" i="1" dirty="0" err="1"/>
              <a:t>Ws</a:t>
            </a:r>
            <a:r>
              <a:rPr lang="en-GB" i="1" dirty="0"/>
              <a:t> and the language of the news</a:t>
            </a:r>
            <a:endParaRPr lang="en-GB" i="1" dirty="0">
              <a:cs typeface="Calibri"/>
            </a:endParaRP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205C96D7-BB9B-9F5F-292B-408132BE0D98}"/>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DEF36-6CD8-EF48-8D34-568D3FD8DA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659F66-99B2-D2B3-E7E6-60FD35A3C4F0}"/>
              </a:ext>
            </a:extLst>
          </p:cNvPr>
          <p:cNvSpPr>
            <a:spLocks noGrp="1"/>
          </p:cNvSpPr>
          <p:nvPr>
            <p:ph type="title"/>
          </p:nvPr>
        </p:nvSpPr>
        <p:spPr>
          <a:xfrm>
            <a:off x="323528" y="1052736"/>
            <a:ext cx="7886700" cy="576064"/>
          </a:xfrm>
        </p:spPr>
        <p:txBody>
          <a:bodyPr>
            <a:normAutofit/>
          </a:bodyPr>
          <a:lstStyle/>
          <a:p>
            <a:r>
              <a:rPr lang="en-GB" sz="2800" b="1" i="1">
                <a:latin typeface="+mn-lt"/>
              </a:rPr>
              <a:t>Active or passive?</a:t>
            </a:r>
          </a:p>
        </p:txBody>
      </p:sp>
      <p:sp>
        <p:nvSpPr>
          <p:cNvPr id="3" name="Date Placeholder 2">
            <a:extLst>
              <a:ext uri="{FF2B5EF4-FFF2-40B4-BE49-F238E27FC236}">
                <a16:creationId xmlns:a16="http://schemas.microsoft.com/office/drawing/2014/main" id="{73D90BD2-AA67-FFC5-B0FF-0E85DB7E8F2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F5D3EFC-5339-F17D-15EF-0AD215AE8DAD}"/>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1C0D8616-C7F7-2FCB-F291-6466009B5287}"/>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7309225E-5DFC-FB11-1C0F-00EC66A0D50E}"/>
              </a:ext>
            </a:extLst>
          </p:cNvPr>
          <p:cNvSpPr txBox="1"/>
          <p:nvPr/>
        </p:nvSpPr>
        <p:spPr>
          <a:xfrm>
            <a:off x="323528" y="1628800"/>
            <a:ext cx="8496944" cy="338554"/>
          </a:xfrm>
          <a:prstGeom prst="rect">
            <a:avLst/>
          </a:prstGeom>
          <a:solidFill>
            <a:srgbClr val="C3D821"/>
          </a:solidFill>
        </p:spPr>
        <p:txBody>
          <a:bodyPr wrap="square" rtlCol="0">
            <a:spAutoFit/>
          </a:bodyPr>
          <a:lstStyle/>
          <a:p>
            <a:r>
              <a:rPr lang="en-GB" sz="1600"/>
              <a:t>What is the difference between active and passive voice?</a:t>
            </a:r>
          </a:p>
        </p:txBody>
      </p:sp>
      <p:sp>
        <p:nvSpPr>
          <p:cNvPr id="8" name="TextBox 7">
            <a:extLst>
              <a:ext uri="{FF2B5EF4-FFF2-40B4-BE49-F238E27FC236}">
                <a16:creationId xmlns:a16="http://schemas.microsoft.com/office/drawing/2014/main" id="{1DFAEF13-5266-E4BD-E283-EC94D93004D1}"/>
              </a:ext>
            </a:extLst>
          </p:cNvPr>
          <p:cNvSpPr txBox="1"/>
          <p:nvPr/>
        </p:nvSpPr>
        <p:spPr>
          <a:xfrm>
            <a:off x="1979712" y="2999203"/>
            <a:ext cx="4572000" cy="307777"/>
          </a:xfrm>
          <a:prstGeom prst="rect">
            <a:avLst/>
          </a:prstGeom>
          <a:noFill/>
        </p:spPr>
        <p:txBody>
          <a:bodyPr wrap="square">
            <a:spAutoFit/>
          </a:bodyPr>
          <a:lstStyle/>
          <a:p>
            <a:pPr algn="ctr"/>
            <a:r>
              <a:rPr lang="en-GB" sz="1400" b="0" i="0" dirty="0">
                <a:effectLst/>
              </a:rPr>
              <a:t>“</a:t>
            </a:r>
            <a:r>
              <a:rPr lang="en-GB" sz="1400" b="0" i="0" dirty="0">
                <a:effectLst/>
                <a:highlight>
                  <a:srgbClr val="FFFF00"/>
                </a:highlight>
              </a:rPr>
              <a:t>An apple</a:t>
            </a:r>
            <a:r>
              <a:rPr lang="en-GB" sz="1400" b="0" i="0" dirty="0">
                <a:effectLst/>
              </a:rPr>
              <a:t> </a:t>
            </a:r>
            <a:r>
              <a:rPr lang="en-GB" sz="1400" b="0" i="0" dirty="0">
                <a:effectLst/>
                <a:highlight>
                  <a:srgbClr val="00FFFF"/>
                </a:highlight>
              </a:rPr>
              <a:t>was eaten</a:t>
            </a:r>
            <a:r>
              <a:rPr lang="en-GB" sz="1400" b="0" i="0" dirty="0">
                <a:effectLst/>
              </a:rPr>
              <a:t> </a:t>
            </a:r>
            <a:r>
              <a:rPr lang="en-GB" sz="1400" b="0" i="0" dirty="0">
                <a:effectLst/>
                <a:highlight>
                  <a:srgbClr val="00FF00"/>
                </a:highlight>
              </a:rPr>
              <a:t>by Sarah</a:t>
            </a:r>
            <a:r>
              <a:rPr lang="en-GB" sz="1400" b="0" i="0" dirty="0">
                <a:effectLst/>
              </a:rPr>
              <a:t>.”</a:t>
            </a:r>
            <a:endParaRPr lang="en-GB" sz="1400" dirty="0"/>
          </a:p>
        </p:txBody>
      </p:sp>
      <p:sp>
        <p:nvSpPr>
          <p:cNvPr id="9" name="TextBox 8">
            <a:extLst>
              <a:ext uri="{FF2B5EF4-FFF2-40B4-BE49-F238E27FC236}">
                <a16:creationId xmlns:a16="http://schemas.microsoft.com/office/drawing/2014/main" id="{4AC40703-14A6-8EF5-0BD8-07B9C6DAE25B}"/>
              </a:ext>
            </a:extLst>
          </p:cNvPr>
          <p:cNvSpPr txBox="1"/>
          <p:nvPr/>
        </p:nvSpPr>
        <p:spPr>
          <a:xfrm>
            <a:off x="269269" y="2095679"/>
            <a:ext cx="8064896" cy="923330"/>
          </a:xfrm>
          <a:prstGeom prst="rect">
            <a:avLst/>
          </a:prstGeom>
          <a:noFill/>
        </p:spPr>
        <p:txBody>
          <a:bodyPr wrap="square" rtlCol="0">
            <a:spAutoFit/>
          </a:bodyPr>
          <a:lstStyle/>
          <a:p>
            <a:r>
              <a:rPr lang="en-GB"/>
              <a:t>Many sentences in English consist of a subject, verb and object. </a:t>
            </a:r>
          </a:p>
          <a:p>
            <a:r>
              <a:rPr lang="en-GB"/>
              <a:t>When we use the passive voice, the subject and object are swapped in the structure of the sentence:</a:t>
            </a:r>
          </a:p>
        </p:txBody>
      </p:sp>
      <p:sp>
        <p:nvSpPr>
          <p:cNvPr id="12" name="TextBox 11">
            <a:extLst>
              <a:ext uri="{FF2B5EF4-FFF2-40B4-BE49-F238E27FC236}">
                <a16:creationId xmlns:a16="http://schemas.microsoft.com/office/drawing/2014/main" id="{2B510794-711F-67AF-ADD8-6E32466432CE}"/>
              </a:ext>
            </a:extLst>
          </p:cNvPr>
          <p:cNvSpPr txBox="1"/>
          <p:nvPr/>
        </p:nvSpPr>
        <p:spPr>
          <a:xfrm>
            <a:off x="1979712" y="3534152"/>
            <a:ext cx="4572000" cy="307777"/>
          </a:xfrm>
          <a:prstGeom prst="rect">
            <a:avLst/>
          </a:prstGeom>
          <a:noFill/>
        </p:spPr>
        <p:txBody>
          <a:bodyPr wrap="square">
            <a:spAutoFit/>
          </a:bodyPr>
          <a:lstStyle/>
          <a:p>
            <a:pPr algn="ctr"/>
            <a:r>
              <a:rPr lang="en-GB" sz="1400" b="0" i="0" dirty="0">
                <a:effectLst/>
              </a:rPr>
              <a:t>“</a:t>
            </a:r>
            <a:r>
              <a:rPr lang="en-GB" sz="1400" b="0" i="0" dirty="0">
                <a:effectLst/>
                <a:highlight>
                  <a:srgbClr val="FFFF00"/>
                </a:highlight>
              </a:rPr>
              <a:t>The mouse</a:t>
            </a:r>
            <a:r>
              <a:rPr lang="en-GB" sz="1400" b="0" i="0" dirty="0">
                <a:effectLst/>
              </a:rPr>
              <a:t> </a:t>
            </a:r>
            <a:r>
              <a:rPr lang="en-GB" sz="1400" b="0" i="0" dirty="0">
                <a:effectLst/>
                <a:highlight>
                  <a:srgbClr val="00FFFF"/>
                </a:highlight>
              </a:rPr>
              <a:t>was chased</a:t>
            </a:r>
            <a:r>
              <a:rPr lang="en-GB" sz="1400" b="0" i="0" dirty="0">
                <a:effectLst/>
              </a:rPr>
              <a:t> </a:t>
            </a:r>
            <a:r>
              <a:rPr lang="en-GB" sz="1400" b="0" i="0" dirty="0">
                <a:effectLst/>
                <a:highlight>
                  <a:srgbClr val="00FF00"/>
                </a:highlight>
              </a:rPr>
              <a:t>by the cat</a:t>
            </a:r>
            <a:r>
              <a:rPr lang="en-GB" sz="1400" b="0" i="0" dirty="0">
                <a:effectLst/>
              </a:rPr>
              <a:t>.”</a:t>
            </a:r>
            <a:endParaRPr lang="en-GB" sz="1400" dirty="0"/>
          </a:p>
        </p:txBody>
      </p:sp>
      <p:sp>
        <p:nvSpPr>
          <p:cNvPr id="21" name="TextBox 20">
            <a:extLst>
              <a:ext uri="{FF2B5EF4-FFF2-40B4-BE49-F238E27FC236}">
                <a16:creationId xmlns:a16="http://schemas.microsoft.com/office/drawing/2014/main" id="{8C3699B1-ACA0-1D8F-E0D7-8F20616C7C41}"/>
              </a:ext>
            </a:extLst>
          </p:cNvPr>
          <p:cNvSpPr txBox="1"/>
          <p:nvPr/>
        </p:nvSpPr>
        <p:spPr>
          <a:xfrm>
            <a:off x="1115616" y="4010193"/>
            <a:ext cx="6480720" cy="369332"/>
          </a:xfrm>
          <a:prstGeom prst="rect">
            <a:avLst/>
          </a:prstGeom>
          <a:solidFill>
            <a:srgbClr val="E7141C"/>
          </a:solidFill>
        </p:spPr>
        <p:txBody>
          <a:bodyPr wrap="square" rtlCol="0">
            <a:spAutoFit/>
          </a:bodyPr>
          <a:lstStyle/>
          <a:p>
            <a:pPr algn="ctr"/>
            <a:r>
              <a:rPr lang="en-GB">
                <a:solidFill>
                  <a:schemeClr val="bg1"/>
                </a:solidFill>
              </a:rPr>
              <a:t>Which should we use for a news report, and why?</a:t>
            </a:r>
          </a:p>
        </p:txBody>
      </p:sp>
      <p:pic>
        <p:nvPicPr>
          <p:cNvPr id="7" name="Picture 6" descr="A black x on a white background&#10;&#10;Description automatically generated">
            <a:extLst>
              <a:ext uri="{FF2B5EF4-FFF2-40B4-BE49-F238E27FC236}">
                <a16:creationId xmlns:a16="http://schemas.microsoft.com/office/drawing/2014/main" id="{8064A2D8-737A-ABB7-70C8-817E073F1774}"/>
              </a:ext>
            </a:extLst>
          </p:cNvPr>
          <p:cNvPicPr>
            <a:picLocks noChangeAspect="1"/>
          </p:cNvPicPr>
          <p:nvPr/>
        </p:nvPicPr>
        <p:blipFill>
          <a:blip r:embed="rId2"/>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1956930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7E66F7-0AA5-8E9A-4E04-0FB9B84BA6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72DC5B-FF77-AF82-29AF-A92507C0870A}"/>
              </a:ext>
            </a:extLst>
          </p:cNvPr>
          <p:cNvSpPr>
            <a:spLocks noGrp="1"/>
          </p:cNvSpPr>
          <p:nvPr>
            <p:ph type="title"/>
          </p:nvPr>
        </p:nvSpPr>
        <p:spPr>
          <a:xfrm>
            <a:off x="323528" y="1052736"/>
            <a:ext cx="7886700" cy="576064"/>
          </a:xfrm>
        </p:spPr>
        <p:txBody>
          <a:bodyPr>
            <a:normAutofit/>
          </a:bodyPr>
          <a:lstStyle/>
          <a:p>
            <a:r>
              <a:rPr lang="en-GB" sz="2800" b="1" i="1">
                <a:latin typeface="+mn-lt"/>
              </a:rPr>
              <a:t>Active or passive?</a:t>
            </a:r>
          </a:p>
        </p:txBody>
      </p:sp>
      <p:sp>
        <p:nvSpPr>
          <p:cNvPr id="3" name="Date Placeholder 2">
            <a:extLst>
              <a:ext uri="{FF2B5EF4-FFF2-40B4-BE49-F238E27FC236}">
                <a16:creationId xmlns:a16="http://schemas.microsoft.com/office/drawing/2014/main" id="{332CC899-2125-6D38-6A93-415453CF66E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7A7EE4AC-1750-A660-230D-83CF8010BF19}"/>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FE037424-51A8-2073-3210-5732E75CB82E}"/>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21" name="TextBox 20">
            <a:extLst>
              <a:ext uri="{FF2B5EF4-FFF2-40B4-BE49-F238E27FC236}">
                <a16:creationId xmlns:a16="http://schemas.microsoft.com/office/drawing/2014/main" id="{82F1ED59-D644-2C61-F257-84B29BB2BB33}"/>
              </a:ext>
            </a:extLst>
          </p:cNvPr>
          <p:cNvSpPr txBox="1"/>
          <p:nvPr/>
        </p:nvSpPr>
        <p:spPr>
          <a:xfrm>
            <a:off x="1331640" y="1772816"/>
            <a:ext cx="6480720" cy="369332"/>
          </a:xfrm>
          <a:prstGeom prst="rect">
            <a:avLst/>
          </a:prstGeom>
          <a:solidFill>
            <a:srgbClr val="E7141C"/>
          </a:solidFill>
        </p:spPr>
        <p:txBody>
          <a:bodyPr wrap="square" rtlCol="0">
            <a:spAutoFit/>
          </a:bodyPr>
          <a:lstStyle/>
          <a:p>
            <a:pPr algn="ctr"/>
            <a:r>
              <a:rPr lang="en-GB">
                <a:solidFill>
                  <a:schemeClr val="bg1"/>
                </a:solidFill>
              </a:rPr>
              <a:t>Which should we use for a news report, and why?</a:t>
            </a:r>
          </a:p>
        </p:txBody>
      </p:sp>
      <p:sp>
        <p:nvSpPr>
          <p:cNvPr id="10" name="TextBox 9">
            <a:extLst>
              <a:ext uri="{FF2B5EF4-FFF2-40B4-BE49-F238E27FC236}">
                <a16:creationId xmlns:a16="http://schemas.microsoft.com/office/drawing/2014/main" id="{1C1E4429-DA8D-8BC5-6E4C-5F329242D063}"/>
              </a:ext>
            </a:extLst>
          </p:cNvPr>
          <p:cNvSpPr txBox="1"/>
          <p:nvPr/>
        </p:nvSpPr>
        <p:spPr>
          <a:xfrm>
            <a:off x="542812" y="2420888"/>
            <a:ext cx="3957180" cy="3354765"/>
          </a:xfrm>
          <a:prstGeom prst="rect">
            <a:avLst/>
          </a:prstGeom>
          <a:solidFill>
            <a:schemeClr val="accent6">
              <a:lumMod val="20000"/>
              <a:lumOff val="80000"/>
            </a:schemeClr>
          </a:solidFill>
        </p:spPr>
        <p:txBody>
          <a:bodyPr wrap="square">
            <a:spAutoFit/>
          </a:bodyPr>
          <a:lstStyle/>
          <a:p>
            <a:r>
              <a:rPr lang="en-GB" sz="1400" b="1" i="1" dirty="0"/>
              <a:t>Active voice:</a:t>
            </a:r>
          </a:p>
          <a:p>
            <a:endParaRPr lang="en-GB" sz="1100" dirty="0"/>
          </a:p>
          <a:p>
            <a:r>
              <a:rPr lang="en-GB" sz="1100" b="1" dirty="0"/>
              <a:t>Clarity and Directness: </a:t>
            </a:r>
            <a:r>
              <a:rPr lang="en-GB" sz="1100" dirty="0"/>
              <a:t>Active voice makes sentences clearer and more straightforward, which is essential for sharing information quickly and effectively.</a:t>
            </a:r>
          </a:p>
          <a:p>
            <a:endParaRPr lang="en-GB" sz="1100" dirty="0"/>
          </a:p>
          <a:p>
            <a:r>
              <a:rPr lang="en-GB" sz="1100" b="1" dirty="0"/>
              <a:t>Engagement: </a:t>
            </a:r>
            <a:r>
              <a:rPr lang="en-GB" sz="1100" dirty="0"/>
              <a:t>Active voice is more engaging and dynamic, capturing the audience's attention and maintaining interest in the story.</a:t>
            </a:r>
          </a:p>
          <a:p>
            <a:endParaRPr lang="en-GB" sz="1100" dirty="0"/>
          </a:p>
          <a:p>
            <a:r>
              <a:rPr lang="en-GB" sz="1100" b="1" dirty="0"/>
              <a:t>Accountability: </a:t>
            </a:r>
            <a:r>
              <a:rPr lang="en-GB" sz="1100" dirty="0"/>
              <a:t>Active voice clearly shows who is doing what, and so who is responsible for the actions. </a:t>
            </a:r>
          </a:p>
          <a:p>
            <a:endParaRPr lang="en-GB" sz="1100" dirty="0"/>
          </a:p>
          <a:p>
            <a:r>
              <a:rPr lang="en-GB" sz="1100" b="1" dirty="0"/>
              <a:t>Conciseness: </a:t>
            </a:r>
            <a:r>
              <a:rPr lang="en-GB" sz="1100" dirty="0"/>
              <a:t>Active voice often results in shorter, more concise sentences, which helps keep the reporting concise and to the point.</a:t>
            </a:r>
          </a:p>
          <a:p>
            <a:endParaRPr lang="en-GB" sz="1100" dirty="0"/>
          </a:p>
          <a:p>
            <a:r>
              <a:rPr lang="en-GB" sz="1100" b="1" dirty="0"/>
              <a:t>Immediacy: </a:t>
            </a:r>
            <a:r>
              <a:rPr lang="en-GB" sz="1100" dirty="0"/>
              <a:t>Active voice creates a sense of immediacy and urgency, making the news feel more relevant and timely.</a:t>
            </a:r>
          </a:p>
        </p:txBody>
      </p:sp>
      <p:sp>
        <p:nvSpPr>
          <p:cNvPr id="11" name="TextBox 10">
            <a:extLst>
              <a:ext uri="{FF2B5EF4-FFF2-40B4-BE49-F238E27FC236}">
                <a16:creationId xmlns:a16="http://schemas.microsoft.com/office/drawing/2014/main" id="{2D1256F4-1786-9FC2-75BA-62B98620DB4D}"/>
              </a:ext>
            </a:extLst>
          </p:cNvPr>
          <p:cNvSpPr txBox="1"/>
          <p:nvPr/>
        </p:nvSpPr>
        <p:spPr>
          <a:xfrm>
            <a:off x="4860032" y="2399434"/>
            <a:ext cx="3816424" cy="3354765"/>
          </a:xfrm>
          <a:prstGeom prst="rect">
            <a:avLst/>
          </a:prstGeom>
          <a:solidFill>
            <a:schemeClr val="accent4">
              <a:lumMod val="20000"/>
              <a:lumOff val="80000"/>
            </a:schemeClr>
          </a:solidFill>
        </p:spPr>
        <p:txBody>
          <a:bodyPr wrap="square">
            <a:noAutofit/>
          </a:bodyPr>
          <a:lstStyle/>
          <a:p>
            <a:r>
              <a:rPr lang="en-GB" sz="1400" b="1" i="1"/>
              <a:t>Passive voice:</a:t>
            </a:r>
          </a:p>
          <a:p>
            <a:endParaRPr lang="en-GB" sz="1100"/>
          </a:p>
          <a:p>
            <a:pPr algn="l"/>
            <a:r>
              <a:rPr lang="en-GB" sz="1100" b="1" i="0">
                <a:effectLst/>
              </a:rPr>
              <a:t>Emphasis on Action:</a:t>
            </a:r>
            <a:r>
              <a:rPr lang="en-GB" sz="1100" b="0" i="0">
                <a:effectLst/>
              </a:rPr>
              <a:t> Passive voice can emphasise the action or event rather than the doer, which may be useful for highlighting the main point of the story.</a:t>
            </a:r>
          </a:p>
          <a:p>
            <a:pPr algn="l">
              <a:buFont typeface="+mj-lt"/>
              <a:buAutoNum type="arabicPeriod"/>
            </a:pPr>
            <a:endParaRPr lang="en-GB" sz="1100" b="0" i="0">
              <a:effectLst/>
            </a:endParaRPr>
          </a:p>
          <a:p>
            <a:pPr algn="l"/>
            <a:r>
              <a:rPr lang="en-GB" sz="1100" b="1" i="0">
                <a:effectLst/>
              </a:rPr>
              <a:t>Flexibility:</a:t>
            </a:r>
            <a:r>
              <a:rPr lang="en-GB" sz="1100" b="0" i="0">
                <a:effectLst/>
              </a:rPr>
              <a:t> Passive voice allows for a wider range of sentence structures, adding interest and variety to the writing.</a:t>
            </a:r>
          </a:p>
          <a:p>
            <a:pPr algn="l">
              <a:buFont typeface="+mj-lt"/>
              <a:buAutoNum type="arabicPeriod"/>
            </a:pPr>
            <a:endParaRPr lang="en-GB" sz="1100" b="0" i="0">
              <a:effectLst/>
            </a:endParaRPr>
          </a:p>
          <a:p>
            <a:pPr algn="l"/>
            <a:r>
              <a:rPr lang="en-GB" sz="1100" b="1" i="0">
                <a:effectLst/>
              </a:rPr>
              <a:t>Objectivity:</a:t>
            </a:r>
            <a:r>
              <a:rPr lang="en-GB" sz="1100" b="0" i="0">
                <a:effectLst/>
              </a:rPr>
              <a:t> Passive voice can help you sound more neutral, s</a:t>
            </a:r>
            <a:r>
              <a:rPr lang="en-GB" sz="1100">
                <a:effectLst/>
              </a:rPr>
              <a:t>oftening blame </a:t>
            </a:r>
            <a:r>
              <a:rPr lang="en-GB" sz="1100" b="0" i="0">
                <a:effectLst/>
              </a:rPr>
              <a:t>or responsibility associated with negative events, which may be useful in sensitive or controversial topics.</a:t>
            </a:r>
          </a:p>
          <a:p>
            <a:pPr algn="l"/>
            <a:endParaRPr lang="en-GB" sz="1100"/>
          </a:p>
          <a:p>
            <a:pPr algn="l"/>
            <a:r>
              <a:rPr lang="en-GB" sz="1100" b="1" i="0">
                <a:effectLst/>
              </a:rPr>
              <a:t>Reduced Bias:</a:t>
            </a:r>
            <a:r>
              <a:rPr lang="en-GB" sz="1100" b="0" i="0">
                <a:effectLst/>
              </a:rPr>
              <a:t> Passive voice can help reduce bias by shifting the focus away from the doer of the action, allowing for a more neutral presentation of information.</a:t>
            </a:r>
          </a:p>
        </p:txBody>
      </p:sp>
      <p:pic>
        <p:nvPicPr>
          <p:cNvPr id="6" name="Picture 5" descr="A black x on a white background&#10;&#10;Description automatically generated">
            <a:extLst>
              <a:ext uri="{FF2B5EF4-FFF2-40B4-BE49-F238E27FC236}">
                <a16:creationId xmlns:a16="http://schemas.microsoft.com/office/drawing/2014/main" id="{3F6EE6A2-F337-4DD7-0B11-3AE5778D6734}"/>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1309751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9665CA-E286-BD6B-2D32-3322A04220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363C7B-90C2-02C0-0BB5-77CDFFAC5008}"/>
              </a:ext>
            </a:extLst>
          </p:cNvPr>
          <p:cNvSpPr>
            <a:spLocks noGrp="1"/>
          </p:cNvSpPr>
          <p:nvPr>
            <p:ph type="title"/>
          </p:nvPr>
        </p:nvSpPr>
        <p:spPr>
          <a:xfrm>
            <a:off x="323528" y="1052736"/>
            <a:ext cx="7886700" cy="576064"/>
          </a:xfrm>
        </p:spPr>
        <p:txBody>
          <a:bodyPr>
            <a:normAutofit/>
          </a:bodyPr>
          <a:lstStyle/>
          <a:p>
            <a:r>
              <a:rPr lang="en-GB" sz="2800" b="1" i="1">
                <a:latin typeface="+mn-lt"/>
              </a:rPr>
              <a:t>Active or passive?</a:t>
            </a:r>
          </a:p>
        </p:txBody>
      </p:sp>
      <p:sp>
        <p:nvSpPr>
          <p:cNvPr id="3" name="Date Placeholder 2">
            <a:extLst>
              <a:ext uri="{FF2B5EF4-FFF2-40B4-BE49-F238E27FC236}">
                <a16:creationId xmlns:a16="http://schemas.microsoft.com/office/drawing/2014/main" id="{A4EFB680-7669-F5DD-D63B-CDC8870890B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B73071D-F8E5-8AF3-D40B-A49908C17AE3}"/>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52934FDC-243E-181F-9097-6009D2339605}"/>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21" name="TextBox 20">
            <a:extLst>
              <a:ext uri="{FF2B5EF4-FFF2-40B4-BE49-F238E27FC236}">
                <a16:creationId xmlns:a16="http://schemas.microsoft.com/office/drawing/2014/main" id="{9FC0FABA-B1C6-EA65-EB00-3803E7181EE7}"/>
              </a:ext>
            </a:extLst>
          </p:cNvPr>
          <p:cNvSpPr txBox="1"/>
          <p:nvPr/>
        </p:nvSpPr>
        <p:spPr>
          <a:xfrm>
            <a:off x="1026518" y="1700808"/>
            <a:ext cx="6480720" cy="369332"/>
          </a:xfrm>
          <a:prstGeom prst="rect">
            <a:avLst/>
          </a:prstGeom>
          <a:solidFill>
            <a:srgbClr val="E7141C"/>
          </a:solidFill>
        </p:spPr>
        <p:txBody>
          <a:bodyPr wrap="square" rtlCol="0">
            <a:spAutoFit/>
          </a:bodyPr>
          <a:lstStyle/>
          <a:p>
            <a:pPr algn="ctr"/>
            <a:r>
              <a:rPr lang="en-GB">
                <a:solidFill>
                  <a:schemeClr val="bg1"/>
                </a:solidFill>
              </a:rPr>
              <a:t>Which should we use for a news report, and why?</a:t>
            </a:r>
          </a:p>
        </p:txBody>
      </p:sp>
      <p:graphicFrame>
        <p:nvGraphicFramePr>
          <p:cNvPr id="11" name="Table 10">
            <a:extLst>
              <a:ext uri="{FF2B5EF4-FFF2-40B4-BE49-F238E27FC236}">
                <a16:creationId xmlns:a16="http://schemas.microsoft.com/office/drawing/2014/main" id="{9D3B6344-5E11-0E77-370A-D5D641E03098}"/>
              </a:ext>
            </a:extLst>
          </p:cNvPr>
          <p:cNvGraphicFramePr>
            <a:graphicFrameLocks noGrp="1"/>
          </p:cNvGraphicFramePr>
          <p:nvPr>
            <p:extLst>
              <p:ext uri="{D42A27DB-BD31-4B8C-83A1-F6EECF244321}">
                <p14:modId xmlns:p14="http://schemas.microsoft.com/office/powerpoint/2010/main" val="1077372967"/>
              </p:ext>
            </p:extLst>
          </p:nvPr>
        </p:nvGraphicFramePr>
        <p:xfrm>
          <a:off x="347332" y="2348880"/>
          <a:ext cx="8401132" cy="1879600"/>
        </p:xfrm>
        <a:graphic>
          <a:graphicData uri="http://schemas.openxmlformats.org/drawingml/2006/table">
            <a:tbl>
              <a:tblPr firstRow="1" bandRow="1">
                <a:tableStyleId>{5940675A-B579-460E-94D1-54222C63F5DA}</a:tableStyleId>
              </a:tblPr>
              <a:tblGrid>
                <a:gridCol w="4200566">
                  <a:extLst>
                    <a:ext uri="{9D8B030D-6E8A-4147-A177-3AD203B41FA5}">
                      <a16:colId xmlns:a16="http://schemas.microsoft.com/office/drawing/2014/main" val="3689617904"/>
                    </a:ext>
                  </a:extLst>
                </a:gridCol>
                <a:gridCol w="4200566">
                  <a:extLst>
                    <a:ext uri="{9D8B030D-6E8A-4147-A177-3AD203B41FA5}">
                      <a16:colId xmlns:a16="http://schemas.microsoft.com/office/drawing/2014/main" val="742452448"/>
                    </a:ext>
                  </a:extLst>
                </a:gridCol>
              </a:tblGrid>
              <a:tr h="370840">
                <a:tc>
                  <a:txBody>
                    <a:bodyPr/>
                    <a:lstStyle/>
                    <a:p>
                      <a:pPr algn="ctr"/>
                      <a:r>
                        <a:rPr lang="en-GB" b="1" i="1" dirty="0"/>
                        <a:t>Active voice</a:t>
                      </a:r>
                    </a:p>
                  </a:txBody>
                  <a:tcPr anchor="ctr"/>
                </a:tc>
                <a:tc>
                  <a:txBody>
                    <a:bodyPr/>
                    <a:lstStyle/>
                    <a:p>
                      <a:pPr algn="ctr"/>
                      <a:r>
                        <a:rPr lang="en-GB" b="1" i="1" dirty="0"/>
                        <a:t>Passive voice</a:t>
                      </a:r>
                    </a:p>
                  </a:txBody>
                  <a:tcPr anchor="ctr"/>
                </a:tc>
                <a:extLst>
                  <a:ext uri="{0D108BD9-81ED-4DB2-BD59-A6C34878D82A}">
                    <a16:rowId xmlns:a16="http://schemas.microsoft.com/office/drawing/2014/main" val="3753385325"/>
                  </a:ext>
                </a:extLst>
              </a:tr>
              <a:tr h="370840">
                <a:tc>
                  <a:txBody>
                    <a:bodyPr/>
                    <a:lstStyle/>
                    <a:p>
                      <a:r>
                        <a:rPr lang="en-GB" dirty="0"/>
                        <a:t>Local officials are opening a new school in the community next month.</a:t>
                      </a:r>
                    </a:p>
                  </a:txBody>
                  <a:tcPr/>
                </a:tc>
                <a:tc>
                  <a:txBody>
                    <a:bodyPr/>
                    <a:lstStyle/>
                    <a:p>
                      <a:r>
                        <a:rPr lang="en-GB" dirty="0"/>
                        <a:t>A new school is being opened in the community next month by local officials.</a:t>
                      </a:r>
                    </a:p>
                  </a:txBody>
                  <a:tcPr/>
                </a:tc>
                <a:extLst>
                  <a:ext uri="{0D108BD9-81ED-4DB2-BD59-A6C34878D82A}">
                    <a16:rowId xmlns:a16="http://schemas.microsoft.com/office/drawing/2014/main" val="3451881282"/>
                  </a:ext>
                </a:extLst>
              </a:tr>
              <a:tr h="370840">
                <a:tc>
                  <a:txBody>
                    <a:bodyPr/>
                    <a:lstStyle/>
                    <a:p>
                      <a:r>
                        <a:rPr lang="en-GB" dirty="0"/>
                        <a:t>The board fired the CEO due to allegations of financial misconduct.</a:t>
                      </a:r>
                    </a:p>
                  </a:txBody>
                  <a:tcPr/>
                </a:tc>
                <a:tc>
                  <a:txBody>
                    <a:bodyPr/>
                    <a:lstStyle/>
                    <a:p>
                      <a:r>
                        <a:rPr lang="en-GB" dirty="0"/>
                        <a:t>The CEO was fired by the board due to allegations of financial misconduct.</a:t>
                      </a:r>
                    </a:p>
                  </a:txBody>
                  <a:tcPr/>
                </a:tc>
                <a:extLst>
                  <a:ext uri="{0D108BD9-81ED-4DB2-BD59-A6C34878D82A}">
                    <a16:rowId xmlns:a16="http://schemas.microsoft.com/office/drawing/2014/main" val="209423655"/>
                  </a:ext>
                </a:extLst>
              </a:tr>
              <a:tr h="370840">
                <a:tc>
                  <a:txBody>
                    <a:bodyPr/>
                    <a:lstStyle/>
                    <a:p>
                      <a:r>
                        <a:rPr lang="en-GB" dirty="0"/>
                        <a:t>Meteorologists predict a record-breaking heatwave will hit the region next week.</a:t>
                      </a:r>
                    </a:p>
                  </a:txBody>
                  <a:tcPr/>
                </a:tc>
                <a:tc>
                  <a:txBody>
                    <a:bodyPr/>
                    <a:lstStyle/>
                    <a:p>
                      <a:r>
                        <a:rPr lang="en-GB" dirty="0"/>
                        <a:t>A record-breaking heatwave is predicted to hit the region next week by meteorologists.</a:t>
                      </a:r>
                    </a:p>
                  </a:txBody>
                  <a:tcPr/>
                </a:tc>
                <a:extLst>
                  <a:ext uri="{0D108BD9-81ED-4DB2-BD59-A6C34878D82A}">
                    <a16:rowId xmlns:a16="http://schemas.microsoft.com/office/drawing/2014/main" val="3328544125"/>
                  </a:ext>
                </a:extLst>
              </a:tr>
            </a:tbl>
          </a:graphicData>
        </a:graphic>
      </p:graphicFrame>
      <p:sp>
        <p:nvSpPr>
          <p:cNvPr id="13" name="TextBox 12">
            <a:extLst>
              <a:ext uri="{FF2B5EF4-FFF2-40B4-BE49-F238E27FC236}">
                <a16:creationId xmlns:a16="http://schemas.microsoft.com/office/drawing/2014/main" id="{13FDD002-FC0E-D9E3-C09A-997CD37570DA}"/>
              </a:ext>
            </a:extLst>
          </p:cNvPr>
          <p:cNvSpPr txBox="1"/>
          <p:nvPr/>
        </p:nvSpPr>
        <p:spPr>
          <a:xfrm>
            <a:off x="347332" y="4579228"/>
            <a:ext cx="8401132" cy="1600438"/>
          </a:xfrm>
          <a:prstGeom prst="rect">
            <a:avLst/>
          </a:prstGeom>
          <a:solidFill>
            <a:srgbClr val="C3D821"/>
          </a:solidFill>
        </p:spPr>
        <p:txBody>
          <a:bodyPr wrap="square" rtlCol="0">
            <a:spAutoFit/>
          </a:bodyPr>
          <a:lstStyle/>
          <a:p>
            <a:r>
              <a:rPr lang="en-GB" sz="1400"/>
              <a:t>Think about and discuss which version is more suitable for each news story. </a:t>
            </a:r>
          </a:p>
          <a:p>
            <a:r>
              <a:rPr lang="en-GB" sz="1400"/>
              <a:t>Consider: </a:t>
            </a:r>
          </a:p>
          <a:p>
            <a:pPr marL="285750" indent="-285750">
              <a:buFont typeface="Arial" panose="020B0604020202020204" pitchFamily="34" charset="0"/>
              <a:buChar char="•"/>
            </a:pPr>
            <a:r>
              <a:rPr lang="en-GB" sz="1400"/>
              <a:t>Which is clearer for the listener?</a:t>
            </a:r>
          </a:p>
          <a:p>
            <a:pPr marL="285750" indent="-285750">
              <a:buFont typeface="Arial" panose="020B0604020202020204" pitchFamily="34" charset="0"/>
              <a:buChar char="•"/>
            </a:pPr>
            <a:r>
              <a:rPr lang="en-GB" sz="1400"/>
              <a:t>Where is the responsibility placed?</a:t>
            </a:r>
          </a:p>
          <a:p>
            <a:pPr marL="285750" indent="-285750">
              <a:buFont typeface="Arial" panose="020B0604020202020204" pitchFamily="34" charset="0"/>
              <a:buChar char="•"/>
            </a:pPr>
            <a:r>
              <a:rPr lang="en-GB" sz="1400"/>
              <a:t>Which sounds more immediate?</a:t>
            </a:r>
          </a:p>
          <a:p>
            <a:pPr marL="285750" indent="-285750">
              <a:buFont typeface="Arial" panose="020B0604020202020204" pitchFamily="34" charset="0"/>
              <a:buChar char="•"/>
            </a:pPr>
            <a:r>
              <a:rPr lang="en-GB" sz="1400"/>
              <a:t>What or who do you want the subject of the sentence to be?</a:t>
            </a:r>
          </a:p>
          <a:p>
            <a:pPr marL="285750" indent="-285750">
              <a:buFont typeface="Arial" panose="020B0604020202020204" pitchFamily="34" charset="0"/>
              <a:buChar char="•"/>
            </a:pPr>
            <a:r>
              <a:rPr lang="en-GB" sz="1400"/>
              <a:t>Should the focus be the action or the people?</a:t>
            </a:r>
          </a:p>
        </p:txBody>
      </p:sp>
      <p:pic>
        <p:nvPicPr>
          <p:cNvPr id="6" name="Picture 5" descr="A black x on a white background&#10;&#10;Description automatically generated">
            <a:extLst>
              <a:ext uri="{FF2B5EF4-FFF2-40B4-BE49-F238E27FC236}">
                <a16:creationId xmlns:a16="http://schemas.microsoft.com/office/drawing/2014/main" id="{33A024AC-3986-A075-74DD-36F9732CB24B}"/>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866040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Arrow Connector 20">
            <a:extLst>
              <a:ext uri="{FF2B5EF4-FFF2-40B4-BE49-F238E27FC236}">
                <a16:creationId xmlns:a16="http://schemas.microsoft.com/office/drawing/2014/main" id="{83B57150-3BDD-F788-708E-B26A069FFFD5}"/>
              </a:ext>
            </a:extLst>
          </p:cNvPr>
          <p:cNvCxnSpPr/>
          <p:nvPr/>
        </p:nvCxnSpPr>
        <p:spPr>
          <a:xfrm>
            <a:off x="395536" y="3833493"/>
            <a:ext cx="8496944" cy="0"/>
          </a:xfrm>
          <a:prstGeom prst="straightConnector1">
            <a:avLst/>
          </a:prstGeom>
          <a:ln w="28575">
            <a:headEnd type="triangle"/>
            <a:tailEnd type="triangle"/>
          </a:ln>
        </p:spPr>
        <p:style>
          <a:lnRef idx="3">
            <a:schemeClr val="dk1"/>
          </a:lnRef>
          <a:fillRef idx="0">
            <a:schemeClr val="dk1"/>
          </a:fillRef>
          <a:effectRef idx="2">
            <a:schemeClr val="dk1"/>
          </a:effectRef>
          <a:fontRef idx="minor">
            <a:schemeClr val="tx1"/>
          </a:fontRef>
        </p:style>
      </p:cxnSp>
      <p:sp>
        <p:nvSpPr>
          <p:cNvPr id="2" name="Title 1">
            <a:extLst>
              <a:ext uri="{FF2B5EF4-FFF2-40B4-BE49-F238E27FC236}">
                <a16:creationId xmlns:a16="http://schemas.microsoft.com/office/drawing/2014/main" id="{98D80B65-55D7-139F-2123-D467682B49DA}"/>
              </a:ext>
            </a:extLst>
          </p:cNvPr>
          <p:cNvSpPr>
            <a:spLocks noGrp="1"/>
          </p:cNvSpPr>
          <p:nvPr>
            <p:ph type="title"/>
          </p:nvPr>
        </p:nvSpPr>
        <p:spPr>
          <a:xfrm>
            <a:off x="323528" y="946868"/>
            <a:ext cx="7886700" cy="792088"/>
          </a:xfrm>
        </p:spPr>
        <p:txBody>
          <a:bodyPr/>
          <a:lstStyle/>
          <a:p>
            <a:r>
              <a:rPr lang="en-GB" b="1" i="1">
                <a:latin typeface="+mn-lt"/>
              </a:rPr>
              <a:t>Formal or informal?</a:t>
            </a:r>
          </a:p>
        </p:txBody>
      </p:sp>
      <p:sp>
        <p:nvSpPr>
          <p:cNvPr id="3" name="Date Placeholder 2">
            <a:extLst>
              <a:ext uri="{FF2B5EF4-FFF2-40B4-BE49-F238E27FC236}">
                <a16:creationId xmlns:a16="http://schemas.microsoft.com/office/drawing/2014/main" id="{4079C9FD-3C02-4A74-BD4D-EBE40A5D099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D83FBDA8-E2BD-95B8-EC85-0282BDEDDF58}"/>
              </a:ext>
            </a:extLst>
          </p:cNvPr>
          <p:cNvSpPr>
            <a:spLocks noGrp="1"/>
          </p:cNvSpPr>
          <p:nvPr>
            <p:ph type="ftr" sz="quarter" idx="11"/>
          </p:nvPr>
        </p:nvSpPr>
        <p:spPr>
          <a:xfrm>
            <a:off x="2411760" y="6356351"/>
            <a:ext cx="3528392" cy="365125"/>
          </a:xfrm>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2A2E5591-040C-BA9A-0460-D57E821AFD3D}"/>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7" name="Picture 6">
            <a:extLst>
              <a:ext uri="{FF2B5EF4-FFF2-40B4-BE49-F238E27FC236}">
                <a16:creationId xmlns:a16="http://schemas.microsoft.com/office/drawing/2014/main" id="{4E64F6FF-08F8-8893-B81E-96E683D1893E}"/>
              </a:ext>
            </a:extLst>
          </p:cNvPr>
          <p:cNvPicPr>
            <a:picLocks noChangeAspect="1"/>
          </p:cNvPicPr>
          <p:nvPr/>
        </p:nvPicPr>
        <p:blipFill>
          <a:blip r:embed="rId2"/>
          <a:stretch>
            <a:fillRect/>
          </a:stretch>
        </p:blipFill>
        <p:spPr>
          <a:xfrm>
            <a:off x="2914116" y="3283877"/>
            <a:ext cx="1198792" cy="1204406"/>
          </a:xfrm>
          <a:prstGeom prst="rect">
            <a:avLst/>
          </a:prstGeom>
        </p:spPr>
      </p:pic>
      <p:pic>
        <p:nvPicPr>
          <p:cNvPr id="9" name="Picture 8">
            <a:extLst>
              <a:ext uri="{FF2B5EF4-FFF2-40B4-BE49-F238E27FC236}">
                <a16:creationId xmlns:a16="http://schemas.microsoft.com/office/drawing/2014/main" id="{B4EF0CCF-48C2-BE59-EC7D-9F4CEFF60121}"/>
              </a:ext>
            </a:extLst>
          </p:cNvPr>
          <p:cNvPicPr>
            <a:picLocks noChangeAspect="1"/>
          </p:cNvPicPr>
          <p:nvPr/>
        </p:nvPicPr>
        <p:blipFill>
          <a:blip r:embed="rId3"/>
          <a:stretch>
            <a:fillRect/>
          </a:stretch>
        </p:blipFill>
        <p:spPr>
          <a:xfrm>
            <a:off x="4967262" y="3231289"/>
            <a:ext cx="1309720" cy="1204406"/>
          </a:xfrm>
          <a:prstGeom prst="rect">
            <a:avLst/>
          </a:prstGeom>
        </p:spPr>
      </p:pic>
      <p:pic>
        <p:nvPicPr>
          <p:cNvPr id="11" name="Picture 10">
            <a:extLst>
              <a:ext uri="{FF2B5EF4-FFF2-40B4-BE49-F238E27FC236}">
                <a16:creationId xmlns:a16="http://schemas.microsoft.com/office/drawing/2014/main" id="{8AF07130-3CF8-1077-C9A8-C98B7E61ACD8}"/>
              </a:ext>
            </a:extLst>
          </p:cNvPr>
          <p:cNvPicPr>
            <a:picLocks noChangeAspect="1"/>
          </p:cNvPicPr>
          <p:nvPr/>
        </p:nvPicPr>
        <p:blipFill rotWithShape="1">
          <a:blip r:embed="rId4"/>
          <a:srcRect r="7512"/>
          <a:stretch/>
        </p:blipFill>
        <p:spPr>
          <a:xfrm>
            <a:off x="1083233" y="3121454"/>
            <a:ext cx="1153679" cy="1424078"/>
          </a:xfrm>
          <a:prstGeom prst="rect">
            <a:avLst/>
          </a:prstGeom>
        </p:spPr>
      </p:pic>
      <p:pic>
        <p:nvPicPr>
          <p:cNvPr id="13" name="Picture 12">
            <a:extLst>
              <a:ext uri="{FF2B5EF4-FFF2-40B4-BE49-F238E27FC236}">
                <a16:creationId xmlns:a16="http://schemas.microsoft.com/office/drawing/2014/main" id="{6B5B0B5B-61B2-1CD7-0012-162A02ECE46D}"/>
              </a:ext>
            </a:extLst>
          </p:cNvPr>
          <p:cNvPicPr>
            <a:picLocks noChangeAspect="1"/>
          </p:cNvPicPr>
          <p:nvPr/>
        </p:nvPicPr>
        <p:blipFill>
          <a:blip r:embed="rId5"/>
          <a:stretch>
            <a:fillRect/>
          </a:stretch>
        </p:blipFill>
        <p:spPr>
          <a:xfrm>
            <a:off x="6894374" y="2977531"/>
            <a:ext cx="1166392" cy="1711923"/>
          </a:xfrm>
          <a:prstGeom prst="rect">
            <a:avLst/>
          </a:prstGeom>
        </p:spPr>
      </p:pic>
      <p:sp>
        <p:nvSpPr>
          <p:cNvPr id="15" name="Rectangle 14">
            <a:extLst>
              <a:ext uri="{FF2B5EF4-FFF2-40B4-BE49-F238E27FC236}">
                <a16:creationId xmlns:a16="http://schemas.microsoft.com/office/drawing/2014/main" id="{DC72095B-813B-2310-4F0F-6AD5F6935C8F}"/>
              </a:ext>
            </a:extLst>
          </p:cNvPr>
          <p:cNvSpPr/>
          <p:nvPr/>
        </p:nvSpPr>
        <p:spPr>
          <a:xfrm>
            <a:off x="395536" y="1738956"/>
            <a:ext cx="8424936" cy="537916"/>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ysClr val="windowText" lastClr="000000"/>
                </a:solidFill>
              </a:rPr>
              <a:t>We have provided two lists of phrases used opening and closing a news report. In groups, discuss one of the lists and place the phrases on the formality scale below:</a:t>
            </a:r>
          </a:p>
        </p:txBody>
      </p:sp>
      <p:sp>
        <p:nvSpPr>
          <p:cNvPr id="16" name="Rectangle 15">
            <a:extLst>
              <a:ext uri="{FF2B5EF4-FFF2-40B4-BE49-F238E27FC236}">
                <a16:creationId xmlns:a16="http://schemas.microsoft.com/office/drawing/2014/main" id="{E5CAF4F0-47D4-5463-0114-97F8189EA974}"/>
              </a:ext>
            </a:extLst>
          </p:cNvPr>
          <p:cNvSpPr/>
          <p:nvPr/>
        </p:nvSpPr>
        <p:spPr>
          <a:xfrm>
            <a:off x="899592" y="4868806"/>
            <a:ext cx="1512168" cy="58369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Good day, esteemed sir/madam.</a:t>
            </a:r>
          </a:p>
        </p:txBody>
      </p:sp>
      <p:sp>
        <p:nvSpPr>
          <p:cNvPr id="17" name="TextBox 16">
            <a:extLst>
              <a:ext uri="{FF2B5EF4-FFF2-40B4-BE49-F238E27FC236}">
                <a16:creationId xmlns:a16="http://schemas.microsoft.com/office/drawing/2014/main" id="{5EA24423-2BED-F9A3-0EB6-632FFDE1F6DF}"/>
              </a:ext>
            </a:extLst>
          </p:cNvPr>
          <p:cNvSpPr txBox="1"/>
          <p:nvPr/>
        </p:nvSpPr>
        <p:spPr>
          <a:xfrm>
            <a:off x="323528" y="2335026"/>
            <a:ext cx="2376264" cy="307777"/>
          </a:xfrm>
          <a:prstGeom prst="rect">
            <a:avLst/>
          </a:prstGeom>
          <a:noFill/>
        </p:spPr>
        <p:txBody>
          <a:bodyPr wrap="square" rtlCol="0">
            <a:spAutoFit/>
          </a:bodyPr>
          <a:lstStyle/>
          <a:p>
            <a:r>
              <a:rPr lang="en-GB" sz="1400"/>
              <a:t>For example:</a:t>
            </a:r>
          </a:p>
        </p:txBody>
      </p:sp>
      <p:sp>
        <p:nvSpPr>
          <p:cNvPr id="22" name="Rectangle 21">
            <a:extLst>
              <a:ext uri="{FF2B5EF4-FFF2-40B4-BE49-F238E27FC236}">
                <a16:creationId xmlns:a16="http://schemas.microsoft.com/office/drawing/2014/main" id="{3F410EFD-57A3-20AC-84B7-8E0A89FE2B5B}"/>
              </a:ext>
            </a:extLst>
          </p:cNvPr>
          <p:cNvSpPr/>
          <p:nvPr/>
        </p:nvSpPr>
        <p:spPr>
          <a:xfrm>
            <a:off x="2767665" y="4868806"/>
            <a:ext cx="1512168" cy="58369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Hello, pleased to meet you.</a:t>
            </a:r>
          </a:p>
        </p:txBody>
      </p:sp>
      <p:sp>
        <p:nvSpPr>
          <p:cNvPr id="23" name="Rectangle 22">
            <a:extLst>
              <a:ext uri="{FF2B5EF4-FFF2-40B4-BE49-F238E27FC236}">
                <a16:creationId xmlns:a16="http://schemas.microsoft.com/office/drawing/2014/main" id="{CF83AF7D-D163-BB05-026E-7436221858C9}"/>
              </a:ext>
            </a:extLst>
          </p:cNvPr>
          <p:cNvSpPr/>
          <p:nvPr/>
        </p:nvSpPr>
        <p:spPr>
          <a:xfrm>
            <a:off x="4890437" y="4863138"/>
            <a:ext cx="1512168" cy="58369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Hiya.</a:t>
            </a:r>
          </a:p>
        </p:txBody>
      </p:sp>
      <p:sp>
        <p:nvSpPr>
          <p:cNvPr id="24" name="Rectangle 23">
            <a:extLst>
              <a:ext uri="{FF2B5EF4-FFF2-40B4-BE49-F238E27FC236}">
                <a16:creationId xmlns:a16="http://schemas.microsoft.com/office/drawing/2014/main" id="{3BD33A3F-C6B5-02EC-86B5-20283E551E26}"/>
              </a:ext>
            </a:extLst>
          </p:cNvPr>
          <p:cNvSpPr/>
          <p:nvPr/>
        </p:nvSpPr>
        <p:spPr>
          <a:xfrm>
            <a:off x="6894374" y="4866436"/>
            <a:ext cx="1512168" cy="58369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‘Sup?</a:t>
            </a:r>
          </a:p>
        </p:txBody>
      </p:sp>
      <p:sp>
        <p:nvSpPr>
          <p:cNvPr id="25" name="Rectangle 24">
            <a:extLst>
              <a:ext uri="{FF2B5EF4-FFF2-40B4-BE49-F238E27FC236}">
                <a16:creationId xmlns:a16="http://schemas.microsoft.com/office/drawing/2014/main" id="{928C83C1-F113-9281-FBF5-2D2BDE886179}"/>
              </a:ext>
            </a:extLst>
          </p:cNvPr>
          <p:cNvSpPr/>
          <p:nvPr/>
        </p:nvSpPr>
        <p:spPr>
          <a:xfrm>
            <a:off x="467544" y="5805264"/>
            <a:ext cx="8352928" cy="365119"/>
          </a:xfrm>
          <a:prstGeom prst="rect">
            <a:avLst/>
          </a:prstGeom>
          <a:solidFill>
            <a:srgbClr val="E61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a:t>Where on the scale do you think you need to be for your news report?</a:t>
            </a:r>
          </a:p>
        </p:txBody>
      </p:sp>
      <p:pic>
        <p:nvPicPr>
          <p:cNvPr id="6" name="Picture 5">
            <a:extLst>
              <a:ext uri="{FF2B5EF4-FFF2-40B4-BE49-F238E27FC236}">
                <a16:creationId xmlns:a16="http://schemas.microsoft.com/office/drawing/2014/main" id="{A6A6DB4C-BB0B-12AE-DC60-CE3E6E130202}"/>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2038" y="6235932"/>
            <a:ext cx="486743" cy="527403"/>
          </a:xfrm>
          <a:prstGeom prst="rect">
            <a:avLst/>
          </a:prstGeom>
        </p:spPr>
      </p:pic>
    </p:spTree>
    <p:extLst>
      <p:ext uri="{BB962C8B-B14F-4D97-AF65-F5344CB8AC3E}">
        <p14:creationId xmlns:p14="http://schemas.microsoft.com/office/powerpoint/2010/main" val="13572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animBg="1"/>
      <p:bldP spid="23" grpId="0" animBg="1"/>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23299B4-6A30-139E-2FDA-866B115B637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B3D098F-7DA4-1A35-8FF4-40F48611053B}"/>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4A209421-DF8B-CF1B-F6B8-374CDD7949D1}"/>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extBox 5">
            <a:extLst>
              <a:ext uri="{FF2B5EF4-FFF2-40B4-BE49-F238E27FC236}">
                <a16:creationId xmlns:a16="http://schemas.microsoft.com/office/drawing/2014/main" id="{009C5109-0BBA-47A7-6920-D339F9865F44}"/>
              </a:ext>
            </a:extLst>
          </p:cNvPr>
          <p:cNvSpPr txBox="1"/>
          <p:nvPr/>
        </p:nvSpPr>
        <p:spPr>
          <a:xfrm>
            <a:off x="323528" y="1988138"/>
            <a:ext cx="6696744" cy="3693319"/>
          </a:xfrm>
          <a:prstGeom prst="rect">
            <a:avLst/>
          </a:prstGeom>
          <a:noFill/>
        </p:spPr>
        <p:txBody>
          <a:bodyPr wrap="square" lIns="91440" tIns="45720" rIns="91440" bIns="45720" rtlCol="0" anchor="t">
            <a:spAutoFit/>
          </a:bodyPr>
          <a:lstStyle/>
          <a:p>
            <a:r>
              <a:rPr lang="en-GB" b="1" i="1" dirty="0"/>
              <a:t>Facts or statistics:</a:t>
            </a:r>
          </a:p>
          <a:p>
            <a:r>
              <a:rPr lang="en-GB" sz="1600" dirty="0"/>
              <a:t>A runaway tortoise has taken a mile-long journey through town.</a:t>
            </a:r>
          </a:p>
          <a:p>
            <a:r>
              <a:rPr lang="en-GB" sz="1600" dirty="0"/>
              <a:t>It’s estimated that tortoises can travel one mile in around three to four hours. Humans walk around ten times faster on average.</a:t>
            </a:r>
          </a:p>
          <a:p>
            <a:endParaRPr lang="en-GB"/>
          </a:p>
          <a:p>
            <a:r>
              <a:rPr lang="en-GB" b="1" i="1" dirty="0"/>
              <a:t>Quotes from experts or witnesses:</a:t>
            </a:r>
            <a:endParaRPr lang="en-GB" b="1" i="1" dirty="0">
              <a:cs typeface="Calibri"/>
            </a:endParaRPr>
          </a:p>
          <a:p>
            <a:r>
              <a:rPr lang="en-GB" sz="1600" b="0" dirty="0">
                <a:effectLst/>
              </a:rPr>
              <a:t>"Runaway tortoises are quite rare, but when they do embark on such adventures, it's a testament to their innate curiosity and the slow, deliberate nature that defines their species."</a:t>
            </a:r>
            <a:endParaRPr lang="en-GB" sz="1600" dirty="0"/>
          </a:p>
          <a:p>
            <a:endParaRPr lang="en-GB"/>
          </a:p>
          <a:p>
            <a:r>
              <a:rPr lang="en-GB" b="1" i="1" dirty="0"/>
              <a:t>Emotive language:</a:t>
            </a:r>
            <a:br>
              <a:rPr lang="en-GB" dirty="0"/>
            </a:br>
            <a:r>
              <a:rPr lang="en-GB" sz="1600" dirty="0">
                <a:latin typeface="+mn-lt"/>
              </a:rPr>
              <a:t>Imagine the sheer determination of this courageous tortoise, bravely navigating through unfamiliar terrain, its tiny feet carrying it on a journey of discovery and adventure.</a:t>
            </a:r>
            <a:endParaRPr lang="en-GB" dirty="0"/>
          </a:p>
        </p:txBody>
      </p:sp>
      <p:sp>
        <p:nvSpPr>
          <p:cNvPr id="7" name="Title 1">
            <a:extLst>
              <a:ext uri="{FF2B5EF4-FFF2-40B4-BE49-F238E27FC236}">
                <a16:creationId xmlns:a16="http://schemas.microsoft.com/office/drawing/2014/main" id="{7E6B06B9-0051-3010-DDA0-D489DCA5BB27}"/>
              </a:ext>
            </a:extLst>
          </p:cNvPr>
          <p:cNvSpPr txBox="1">
            <a:spLocks/>
          </p:cNvSpPr>
          <p:nvPr/>
        </p:nvSpPr>
        <p:spPr>
          <a:xfrm>
            <a:off x="323528" y="1042041"/>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a:latin typeface="+mn-lt"/>
              </a:rPr>
              <a:t>Other techniques you might employ</a:t>
            </a:r>
          </a:p>
        </p:txBody>
      </p:sp>
      <p:pic>
        <p:nvPicPr>
          <p:cNvPr id="11" name="Picture 10">
            <a:extLst>
              <a:ext uri="{FF2B5EF4-FFF2-40B4-BE49-F238E27FC236}">
                <a16:creationId xmlns:a16="http://schemas.microsoft.com/office/drawing/2014/main" id="{2A6BCCAC-987B-8CC5-262C-A479F1406497}"/>
              </a:ext>
            </a:extLst>
          </p:cNvPr>
          <p:cNvPicPr>
            <a:picLocks noChangeAspect="1"/>
          </p:cNvPicPr>
          <p:nvPr/>
        </p:nvPicPr>
        <p:blipFill>
          <a:blip r:embed="rId2"/>
          <a:stretch>
            <a:fillRect/>
          </a:stretch>
        </p:blipFill>
        <p:spPr>
          <a:xfrm>
            <a:off x="7450510" y="1484028"/>
            <a:ext cx="759718" cy="1443464"/>
          </a:xfrm>
          <a:prstGeom prst="rect">
            <a:avLst/>
          </a:prstGeom>
        </p:spPr>
      </p:pic>
      <p:pic>
        <p:nvPicPr>
          <p:cNvPr id="13" name="Picture 12">
            <a:extLst>
              <a:ext uri="{FF2B5EF4-FFF2-40B4-BE49-F238E27FC236}">
                <a16:creationId xmlns:a16="http://schemas.microsoft.com/office/drawing/2014/main" id="{F91A79D0-3B8A-A64B-B9DA-2B0F4AB20C82}"/>
              </a:ext>
            </a:extLst>
          </p:cNvPr>
          <p:cNvPicPr>
            <a:picLocks noChangeAspect="1"/>
          </p:cNvPicPr>
          <p:nvPr/>
        </p:nvPicPr>
        <p:blipFill>
          <a:blip r:embed="rId3"/>
          <a:stretch>
            <a:fillRect/>
          </a:stretch>
        </p:blipFill>
        <p:spPr>
          <a:xfrm>
            <a:off x="7022310" y="3145157"/>
            <a:ext cx="1631700" cy="1379282"/>
          </a:xfrm>
          <a:prstGeom prst="rect">
            <a:avLst/>
          </a:prstGeom>
        </p:spPr>
      </p:pic>
      <p:pic>
        <p:nvPicPr>
          <p:cNvPr id="15" name="Picture 14">
            <a:extLst>
              <a:ext uri="{FF2B5EF4-FFF2-40B4-BE49-F238E27FC236}">
                <a16:creationId xmlns:a16="http://schemas.microsoft.com/office/drawing/2014/main" id="{3FB1F8C3-40BD-3294-0C36-94733D2FAB23}"/>
              </a:ext>
            </a:extLst>
          </p:cNvPr>
          <p:cNvPicPr>
            <a:picLocks noChangeAspect="1"/>
          </p:cNvPicPr>
          <p:nvPr/>
        </p:nvPicPr>
        <p:blipFill>
          <a:blip r:embed="rId4"/>
          <a:stretch>
            <a:fillRect/>
          </a:stretch>
        </p:blipFill>
        <p:spPr>
          <a:xfrm>
            <a:off x="7164288" y="4702714"/>
            <a:ext cx="1310010" cy="1258888"/>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C22CB5F9-1BD3-0B65-871E-427E22EB8C47}"/>
              </a:ext>
            </a:extLst>
          </p:cNvPr>
          <p:cNvPicPr>
            <a:picLocks noChangeAspect="1"/>
          </p:cNvPicPr>
          <p:nvPr/>
        </p:nvPicPr>
        <p:blipFill>
          <a:blip r:embed="rId5"/>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3748157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9365-BFA5-6990-EF17-719D6F8A3DCD}"/>
              </a:ext>
            </a:extLst>
          </p:cNvPr>
          <p:cNvSpPr>
            <a:spLocks noGrp="1"/>
          </p:cNvSpPr>
          <p:nvPr>
            <p:ph type="title"/>
          </p:nvPr>
        </p:nvSpPr>
        <p:spPr>
          <a:xfrm>
            <a:off x="323528" y="1124745"/>
            <a:ext cx="7886700" cy="576064"/>
          </a:xfrm>
        </p:spPr>
        <p:txBody>
          <a:bodyPr>
            <a:normAutofit/>
          </a:bodyPr>
          <a:lstStyle/>
          <a:p>
            <a:r>
              <a:rPr lang="en-GB" sz="2800" b="1" i="1">
                <a:latin typeface="+mn-lt"/>
              </a:rPr>
              <a:t>Other techniques you might employ</a:t>
            </a:r>
          </a:p>
        </p:txBody>
      </p:sp>
      <p:sp>
        <p:nvSpPr>
          <p:cNvPr id="3" name="Date Placeholder 2">
            <a:extLst>
              <a:ext uri="{FF2B5EF4-FFF2-40B4-BE49-F238E27FC236}">
                <a16:creationId xmlns:a16="http://schemas.microsoft.com/office/drawing/2014/main" id="{2CB9CE11-AD3A-63AF-97F6-1F5F0C8FC17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5CA7E24-AB46-F7DB-F886-66FAF1DA916C}"/>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F4C44C2B-B1EE-CC1D-554D-92266F0A5AFC}"/>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8" name="TextBox 7">
            <a:extLst>
              <a:ext uri="{FF2B5EF4-FFF2-40B4-BE49-F238E27FC236}">
                <a16:creationId xmlns:a16="http://schemas.microsoft.com/office/drawing/2014/main" id="{3F5A3EB4-7906-45E6-C4E3-03FF792481BD}"/>
              </a:ext>
            </a:extLst>
          </p:cNvPr>
          <p:cNvSpPr txBox="1"/>
          <p:nvPr/>
        </p:nvSpPr>
        <p:spPr>
          <a:xfrm>
            <a:off x="323528" y="2060848"/>
            <a:ext cx="6462464" cy="3970318"/>
          </a:xfrm>
          <a:prstGeom prst="rect">
            <a:avLst/>
          </a:prstGeom>
          <a:noFill/>
        </p:spPr>
        <p:txBody>
          <a:bodyPr wrap="square" lIns="91440" tIns="45720" rIns="91440" bIns="45720" anchor="t">
            <a:spAutoFit/>
          </a:bodyPr>
          <a:lstStyle/>
          <a:p>
            <a:r>
              <a:rPr lang="en-GB" b="1" i="1" dirty="0"/>
              <a:t>Rhetorical questions:</a:t>
            </a:r>
          </a:p>
          <a:p>
            <a:r>
              <a:rPr lang="en-GB" sz="1800" dirty="0"/>
              <a:t>Could this be the most determined tortoise ever? A mile-long journey through town—what's next, a world tour?</a:t>
            </a:r>
            <a:endParaRPr lang="en-GB" sz="1800" dirty="0">
              <a:cs typeface="Calibri"/>
            </a:endParaRPr>
          </a:p>
          <a:p>
            <a:endParaRPr lang="en-GB" sz="1800"/>
          </a:p>
          <a:p>
            <a:endParaRPr lang="en-GB"/>
          </a:p>
          <a:p>
            <a:r>
              <a:rPr lang="en-GB" b="1" i="1" dirty="0"/>
              <a:t>Exaggeration:</a:t>
            </a:r>
            <a:endParaRPr lang="en-GB" b="1" i="1" dirty="0">
              <a:cs typeface="Calibri"/>
            </a:endParaRPr>
          </a:p>
          <a:p>
            <a:r>
              <a:rPr lang="en-GB" sz="1800" b="0" dirty="0">
                <a:effectLst/>
              </a:rPr>
              <a:t>In an epic feat of tortoise bravery, this daring explorer embarked on an astonishing marathon journey, conquering an entire mile of urban terrain!</a:t>
            </a:r>
            <a:endParaRPr lang="en-GB" sz="1800" dirty="0">
              <a:cs typeface="Calibri"/>
            </a:endParaRPr>
          </a:p>
          <a:p>
            <a:endParaRPr lang="en-GB"/>
          </a:p>
          <a:p>
            <a:endParaRPr lang="en-GB"/>
          </a:p>
          <a:p>
            <a:r>
              <a:rPr lang="en-GB" b="1" i="1" dirty="0"/>
              <a:t>Repetition:</a:t>
            </a:r>
            <a:br>
              <a:rPr lang="en-GB" dirty="0"/>
            </a:br>
            <a:r>
              <a:rPr lang="en-GB" sz="1800" dirty="0">
                <a:latin typeface="+mn-lt"/>
              </a:rPr>
              <a:t>A tortoise on the move. A tortoise on a mission. A tortoise making headlines for a mile-long journey through town.</a:t>
            </a:r>
            <a:endParaRPr lang="en-GB" dirty="0">
              <a:cs typeface="Calibri"/>
            </a:endParaRPr>
          </a:p>
        </p:txBody>
      </p:sp>
      <p:pic>
        <p:nvPicPr>
          <p:cNvPr id="10" name="Picture 9">
            <a:extLst>
              <a:ext uri="{FF2B5EF4-FFF2-40B4-BE49-F238E27FC236}">
                <a16:creationId xmlns:a16="http://schemas.microsoft.com/office/drawing/2014/main" id="{7164C2D4-80BE-C791-E9C8-CFC3BF887666}"/>
              </a:ext>
            </a:extLst>
          </p:cNvPr>
          <p:cNvPicPr>
            <a:picLocks noChangeAspect="1"/>
          </p:cNvPicPr>
          <p:nvPr/>
        </p:nvPicPr>
        <p:blipFill>
          <a:blip r:embed="rId2"/>
          <a:stretch>
            <a:fillRect/>
          </a:stretch>
        </p:blipFill>
        <p:spPr>
          <a:xfrm>
            <a:off x="7173302" y="1556792"/>
            <a:ext cx="1043841" cy="1498848"/>
          </a:xfrm>
          <a:prstGeom prst="rect">
            <a:avLst/>
          </a:prstGeom>
        </p:spPr>
      </p:pic>
      <p:pic>
        <p:nvPicPr>
          <p:cNvPr id="12" name="Picture 11">
            <a:extLst>
              <a:ext uri="{FF2B5EF4-FFF2-40B4-BE49-F238E27FC236}">
                <a16:creationId xmlns:a16="http://schemas.microsoft.com/office/drawing/2014/main" id="{2D696A5F-4745-B0D4-68DD-23A6E8A4710A}"/>
              </a:ext>
            </a:extLst>
          </p:cNvPr>
          <p:cNvPicPr>
            <a:picLocks noChangeAspect="1"/>
          </p:cNvPicPr>
          <p:nvPr/>
        </p:nvPicPr>
        <p:blipFill>
          <a:blip r:embed="rId3"/>
          <a:stretch>
            <a:fillRect/>
          </a:stretch>
        </p:blipFill>
        <p:spPr>
          <a:xfrm>
            <a:off x="7250330" y="3189324"/>
            <a:ext cx="889784" cy="1436365"/>
          </a:xfrm>
          <a:prstGeom prst="rect">
            <a:avLst/>
          </a:prstGeom>
        </p:spPr>
      </p:pic>
      <p:pic>
        <p:nvPicPr>
          <p:cNvPr id="14" name="Picture 13">
            <a:extLst>
              <a:ext uri="{FF2B5EF4-FFF2-40B4-BE49-F238E27FC236}">
                <a16:creationId xmlns:a16="http://schemas.microsoft.com/office/drawing/2014/main" id="{65246519-1FE9-438A-16BF-77D682D6AEB0}"/>
              </a:ext>
            </a:extLst>
          </p:cNvPr>
          <p:cNvPicPr>
            <a:picLocks noChangeAspect="1"/>
          </p:cNvPicPr>
          <p:nvPr/>
        </p:nvPicPr>
        <p:blipFill>
          <a:blip r:embed="rId4"/>
          <a:stretch>
            <a:fillRect/>
          </a:stretch>
        </p:blipFill>
        <p:spPr>
          <a:xfrm>
            <a:off x="7037919" y="4960006"/>
            <a:ext cx="1314606" cy="1321829"/>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6774F893-E23B-EE1D-302D-E74534F20882}"/>
              </a:ext>
            </a:extLst>
          </p:cNvPr>
          <p:cNvPicPr>
            <a:picLocks noChangeAspect="1"/>
          </p:cNvPicPr>
          <p:nvPr/>
        </p:nvPicPr>
        <p:blipFill>
          <a:blip r:embed="rId5"/>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3814632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66035"/>
            <a:ext cx="7886700" cy="504055"/>
          </a:xfrm>
        </p:spPr>
        <p:txBody>
          <a:bodyPr>
            <a:noAutofit/>
          </a:bodyPr>
          <a:lstStyle/>
          <a:p>
            <a:r>
              <a:rPr lang="en-GB" sz="2800" b="1" i="1">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494492306"/>
              </p:ext>
            </p:extLst>
          </p:nvPr>
        </p:nvGraphicFramePr>
        <p:xfrm>
          <a:off x="423162" y="1486115"/>
          <a:ext cx="8297676" cy="4880637"/>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486672">
                <a:tc>
                  <a:txBody>
                    <a:bodyPr/>
                    <a:lstStyle/>
                    <a:p>
                      <a:pPr algn="ctr">
                        <a:lnSpc>
                          <a:spcPct val="107000"/>
                        </a:lnSpc>
                        <a:spcAft>
                          <a:spcPts val="0"/>
                        </a:spcAft>
                      </a:pP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2: News Report</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05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05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05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05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05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5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5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5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000278">
                <a:tc>
                  <a:txBody>
                    <a:bodyPr/>
                    <a:lstStyle/>
                    <a:p>
                      <a:pPr algn="ctr">
                        <a:spcBef>
                          <a:spcPts val="100"/>
                        </a:spcBef>
                      </a:pPr>
                      <a:r>
                        <a:rPr lang="en-GB" sz="105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Planning </a:t>
                      </a:r>
                    </a:p>
                    <a:p>
                      <a:pPr algn="ctr">
                        <a:lnSpc>
                          <a:spcPct val="107000"/>
                        </a:lnSpc>
                        <a:spcBef>
                          <a:spcPts val="100"/>
                        </a:spcBef>
                        <a:spcAft>
                          <a:spcPts val="8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talk shows </a:t>
                      </a:r>
                      <a:r>
                        <a:rPr lang="en-US"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evidence of planning</a:t>
                      </a: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which covers </a:t>
                      </a:r>
                      <a:r>
                        <a:rPr lang="en-US"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1Ws or 2Ws </a:t>
                      </a: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of news gathering (Who, What, When, Where and Why).</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story runs under or over 2 minutes by 45 seconds.  </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talk shows evidence of planning, which covers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2Ws or 3Ws </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of news gathering (Who, What, When, Where and Why).</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story runs under or over 2 minutes by 30 seconds.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talk shows evidence of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careful planning</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which covers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3Ws of news </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gathering (Who, What, When, Where and Why).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story adheres to a 2-minute time limit.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talk shows evidence of careful planning, which covers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4Ws of news </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gathering (Who, What, When, Where and Why).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story adheres to a 2-minute time limit.</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talk shows evidence of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effective planning</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which covers </a:t>
                      </a:r>
                      <a:r>
                        <a:rPr lang="en-GB" sz="1050" b="0" dirty="0">
                          <a:solidFill>
                            <a:srgbClr val="E5151C"/>
                          </a:solidFill>
                          <a:effectLst/>
                          <a:latin typeface="Calibri" panose="020F0502020204030204" pitchFamily="34" charset="0"/>
                          <a:ea typeface="Times New Roman" panose="02020603050405020304" pitchFamily="18" charset="0"/>
                          <a:cs typeface="Times New Roman" panose="02020603050405020304" pitchFamily="18" charset="0"/>
                        </a:rPr>
                        <a:t>all the 5Ws of news </a:t>
                      </a: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gathering (Who, What, When, Where and Why).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 story adheres to a 2-minute time limit.</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2120233">
                <a:tc>
                  <a:txBody>
                    <a:bodyPr/>
                    <a:lstStyle/>
                    <a:p>
                      <a:pPr algn="ctr">
                        <a:lnSpc>
                          <a:spcPts val="1210"/>
                        </a:lnSpc>
                        <a:spcBef>
                          <a:spcPts val="100"/>
                        </a:spcBef>
                        <a:spcAft>
                          <a:spcPts val="800"/>
                        </a:spcAft>
                      </a:pPr>
                      <a:r>
                        <a:rPr lang="en-GB" sz="1050" b="1">
                          <a:effectLst/>
                          <a:latin typeface="Calibri" panose="020F0502020204030204" pitchFamily="34" charset="0"/>
                          <a:ea typeface="Times New Roman" panose="02020603050405020304" pitchFamily="18" charset="0"/>
                          <a:cs typeface="Times New Roman" panose="02020603050405020304" pitchFamily="18" charset="0"/>
                        </a:rPr>
                        <a:t>Voice and Speech</a:t>
                      </a:r>
                      <a:endParaRPr lang="en-GB" sz="105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spcAft>
                          <a:spcPts val="200"/>
                        </a:spcAft>
                      </a:pPr>
                      <a:r>
                        <a:rPr lang="en-GB"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clear or audible voice, with some hesitation. </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spcAft>
                          <a:spcPts val="200"/>
                        </a:spcAft>
                      </a:pPr>
                      <a:r>
                        <a:rPr lang="en-US" sz="105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spcAft>
                          <a:spcPts val="200"/>
                        </a:spcAft>
                      </a:pPr>
                      <a:r>
                        <a:rPr lang="en-US" sz="105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Standard English is mostly used.</a:t>
                      </a:r>
                      <a:endParaRPr lang="en-GB" sz="105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2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some hesitation.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Standard English is mostly used.</a:t>
                      </a:r>
                      <a:endParaRPr lang="en-GB" sz="105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spcAft>
                          <a:spcPts val="200"/>
                        </a:spcAft>
                      </a:pPr>
                      <a:r>
                        <a:rPr lang="en-GB" sz="105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72000" marB="0"/>
                </a:tc>
                <a:tc>
                  <a:txBody>
                    <a:bodyPr/>
                    <a:lstStyle/>
                    <a:p>
                      <a:pPr algn="l">
                        <a:lnSpc>
                          <a:spcPct val="107000"/>
                        </a:lnSpc>
                        <a:spcBef>
                          <a:spcPts val="100"/>
                        </a:spcBef>
                        <a:spcAft>
                          <a:spcPts val="2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and there is some use of pause.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105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spcAft>
                          <a:spcPts val="200"/>
                        </a:spcAft>
                      </a:pPr>
                      <a:r>
                        <a:rPr lang="en-GB" sz="1050" b="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72000" marB="0"/>
                </a:tc>
                <a:tc>
                  <a:txBody>
                    <a:bodyPr/>
                    <a:lstStyle/>
                    <a:p>
                      <a:pPr algn="l">
                        <a:lnSpc>
                          <a:spcPct val="107000"/>
                        </a:lnSpc>
                        <a:spcBef>
                          <a:spcPts val="100"/>
                        </a:spcBef>
                        <a:spcAft>
                          <a:spcPts val="2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Content is well-paced, and there is regular use of pause.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105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2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variations in pace, pitch, and volume. Content is sensitively-paced, with a regular use of pause.</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5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200"/>
                        </a:spcAft>
                      </a:pPr>
                      <a:r>
                        <a:rPr lang="en-GB" sz="105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Standard English is confidently used throughout. </a:t>
                      </a:r>
                      <a:endParaRPr lang="en-GB" sz="105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4106239524"/>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927CC06B-F6EA-83D1-5C75-96402CCBB5A7}"/>
              </a:ext>
            </a:extLst>
          </p:cNvPr>
          <p:cNvPicPr>
            <a:picLocks noChangeAspect="1"/>
          </p:cNvPicPr>
          <p:nvPr/>
        </p:nvPicPr>
        <p:blipFill>
          <a:blip r:embed="rId2"/>
          <a:stretch>
            <a:fillRect/>
          </a:stretch>
        </p:blipFill>
        <p:spPr>
          <a:xfrm>
            <a:off x="8549597" y="6180334"/>
            <a:ext cx="495300" cy="533400"/>
          </a:xfrm>
          <a:prstGeom prst="rect">
            <a:avLst/>
          </a:prstGeom>
        </p:spPr>
      </p:pic>
    </p:spTree>
    <p:extLst>
      <p:ext uri="{BB962C8B-B14F-4D97-AF65-F5344CB8AC3E}">
        <p14:creationId xmlns:p14="http://schemas.microsoft.com/office/powerpoint/2010/main" val="3156594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AF27A-17AC-74AA-8FFE-03E839E110EB}"/>
              </a:ext>
            </a:extLst>
          </p:cNvPr>
          <p:cNvSpPr>
            <a:spLocks noGrp="1"/>
          </p:cNvSpPr>
          <p:nvPr>
            <p:ph type="title"/>
          </p:nvPr>
        </p:nvSpPr>
        <p:spPr>
          <a:xfrm>
            <a:off x="323528" y="1015155"/>
            <a:ext cx="7886700" cy="504056"/>
          </a:xfrm>
        </p:spPr>
        <p:txBody>
          <a:bodyPr>
            <a:normAutofit fontScale="90000"/>
          </a:bodyPr>
          <a:lstStyle/>
          <a:p>
            <a:r>
              <a:rPr lang="en-GB" b="1" i="1">
                <a:latin typeface="+mn-lt"/>
              </a:rPr>
              <a:t>Planning your news report</a:t>
            </a:r>
          </a:p>
        </p:txBody>
      </p:sp>
      <p:sp>
        <p:nvSpPr>
          <p:cNvPr id="3" name="Date Placeholder 2">
            <a:extLst>
              <a:ext uri="{FF2B5EF4-FFF2-40B4-BE49-F238E27FC236}">
                <a16:creationId xmlns:a16="http://schemas.microsoft.com/office/drawing/2014/main" id="{00670C62-8DEA-D8C5-C5DE-F71EF1E7AC1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202C748-6DC4-87B1-6F91-63638C866035}"/>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ECEF4F6A-74A9-97CA-2BA1-BD079D284F67}"/>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0CD65B3A-ADC3-43F8-48F7-F489632E7F66}"/>
              </a:ext>
            </a:extLst>
          </p:cNvPr>
          <p:cNvPicPr>
            <a:picLocks noChangeAspect="1"/>
          </p:cNvPicPr>
          <p:nvPr/>
        </p:nvPicPr>
        <p:blipFill>
          <a:blip r:embed="rId2"/>
          <a:stretch>
            <a:fillRect/>
          </a:stretch>
        </p:blipFill>
        <p:spPr>
          <a:xfrm>
            <a:off x="899592" y="2708920"/>
            <a:ext cx="2209800" cy="2686050"/>
          </a:xfrm>
          <a:prstGeom prst="rect">
            <a:avLst/>
          </a:prstGeom>
        </p:spPr>
      </p:pic>
      <p:sp>
        <p:nvSpPr>
          <p:cNvPr id="8" name="TextBox 7">
            <a:extLst>
              <a:ext uri="{FF2B5EF4-FFF2-40B4-BE49-F238E27FC236}">
                <a16:creationId xmlns:a16="http://schemas.microsoft.com/office/drawing/2014/main" id="{06A9F546-13AF-C798-B47F-24E0A60A0703}"/>
              </a:ext>
            </a:extLst>
          </p:cNvPr>
          <p:cNvSpPr txBox="1"/>
          <p:nvPr/>
        </p:nvSpPr>
        <p:spPr>
          <a:xfrm>
            <a:off x="323528" y="1612218"/>
            <a:ext cx="8424936" cy="307777"/>
          </a:xfrm>
          <a:prstGeom prst="rect">
            <a:avLst/>
          </a:prstGeom>
          <a:solidFill>
            <a:srgbClr val="FAD008"/>
          </a:solidFill>
        </p:spPr>
        <p:txBody>
          <a:bodyPr wrap="square" rtlCol="0">
            <a:spAutoFit/>
          </a:bodyPr>
          <a:lstStyle/>
          <a:p>
            <a:r>
              <a:rPr lang="en-GB" sz="1400"/>
              <a:t>You should have chosen the news item you are going to report on – now you need to plan it and write it. </a:t>
            </a:r>
          </a:p>
        </p:txBody>
      </p:sp>
      <p:graphicFrame>
        <p:nvGraphicFramePr>
          <p:cNvPr id="9" name="Table 8">
            <a:extLst>
              <a:ext uri="{FF2B5EF4-FFF2-40B4-BE49-F238E27FC236}">
                <a16:creationId xmlns:a16="http://schemas.microsoft.com/office/drawing/2014/main" id="{BECD4CF6-DB62-8F59-5684-FA77B4B43407}"/>
              </a:ext>
            </a:extLst>
          </p:cNvPr>
          <p:cNvGraphicFramePr>
            <a:graphicFrameLocks noGrp="1"/>
          </p:cNvGraphicFramePr>
          <p:nvPr>
            <p:extLst>
              <p:ext uri="{D42A27DB-BD31-4B8C-83A1-F6EECF244321}">
                <p14:modId xmlns:p14="http://schemas.microsoft.com/office/powerpoint/2010/main" val="1472864000"/>
              </p:ext>
            </p:extLst>
          </p:nvPr>
        </p:nvGraphicFramePr>
        <p:xfrm>
          <a:off x="4266878" y="2807345"/>
          <a:ext cx="3840088" cy="2489200"/>
        </p:xfrm>
        <a:graphic>
          <a:graphicData uri="http://schemas.openxmlformats.org/drawingml/2006/table">
            <a:tbl>
              <a:tblPr firstRow="1" bandRow="1">
                <a:tableStyleId>{5940675A-B579-460E-94D1-54222C63F5DA}</a:tableStyleId>
              </a:tblPr>
              <a:tblGrid>
                <a:gridCol w="1920044">
                  <a:extLst>
                    <a:ext uri="{9D8B030D-6E8A-4147-A177-3AD203B41FA5}">
                      <a16:colId xmlns:a16="http://schemas.microsoft.com/office/drawing/2014/main" val="2917548046"/>
                    </a:ext>
                  </a:extLst>
                </a:gridCol>
                <a:gridCol w="1920044">
                  <a:extLst>
                    <a:ext uri="{9D8B030D-6E8A-4147-A177-3AD203B41FA5}">
                      <a16:colId xmlns:a16="http://schemas.microsoft.com/office/drawing/2014/main" val="1683343078"/>
                    </a:ext>
                  </a:extLst>
                </a:gridCol>
              </a:tblGrid>
              <a:tr h="370840">
                <a:tc gridSpan="2">
                  <a:txBody>
                    <a:bodyPr/>
                    <a:lstStyle/>
                    <a:p>
                      <a:pPr algn="ctr"/>
                      <a:r>
                        <a:rPr lang="en-GB"/>
                        <a:t>Planning</a:t>
                      </a:r>
                    </a:p>
                  </a:txBody>
                  <a:tcPr anchor="ctr"/>
                </a:tc>
                <a:tc hMerge="1">
                  <a:txBody>
                    <a:bodyPr/>
                    <a:lstStyle/>
                    <a:p>
                      <a:endParaRPr lang="en-GB"/>
                    </a:p>
                  </a:txBody>
                  <a:tcPr/>
                </a:tc>
                <a:extLst>
                  <a:ext uri="{0D108BD9-81ED-4DB2-BD59-A6C34878D82A}">
                    <a16:rowId xmlns:a16="http://schemas.microsoft.com/office/drawing/2014/main" val="3939809807"/>
                  </a:ext>
                </a:extLst>
              </a:tr>
              <a:tr h="370840">
                <a:tc>
                  <a:txBody>
                    <a:bodyPr/>
                    <a:lstStyle/>
                    <a:p>
                      <a:r>
                        <a:rPr lang="en-GB"/>
                        <a:t>Pass</a:t>
                      </a:r>
                    </a:p>
                  </a:txBody>
                  <a:tcPr anchor="ctr"/>
                </a:tc>
                <a:tc>
                  <a:txBody>
                    <a:bodyPr/>
                    <a:lstStyle/>
                    <a:p>
                      <a:r>
                        <a:rPr lang="en-GB"/>
                        <a:t>Shorter than 1.15 or longer than 2.45</a:t>
                      </a:r>
                    </a:p>
                  </a:txBody>
                  <a:tcPr anchor="ctr"/>
                </a:tc>
                <a:extLst>
                  <a:ext uri="{0D108BD9-81ED-4DB2-BD59-A6C34878D82A}">
                    <a16:rowId xmlns:a16="http://schemas.microsoft.com/office/drawing/2014/main" val="2808718273"/>
                  </a:ext>
                </a:extLst>
              </a:tr>
              <a:tr h="370840">
                <a:tc>
                  <a:txBody>
                    <a:bodyPr/>
                    <a:lstStyle/>
                    <a:p>
                      <a:r>
                        <a:rPr lang="en-GB"/>
                        <a:t>Good Pass</a:t>
                      </a:r>
                    </a:p>
                  </a:txBody>
                  <a:tcPr anchor="ctr"/>
                </a:tc>
                <a:tc>
                  <a:txBody>
                    <a:bodyPr/>
                    <a:lstStyle/>
                    <a:p>
                      <a:r>
                        <a:rPr lang="en-GB"/>
                        <a:t>Between 1.15-1.30 or 2.30-2.45</a:t>
                      </a:r>
                    </a:p>
                  </a:txBody>
                  <a:tcPr anchor="ctr"/>
                </a:tc>
                <a:extLst>
                  <a:ext uri="{0D108BD9-81ED-4DB2-BD59-A6C34878D82A}">
                    <a16:rowId xmlns:a16="http://schemas.microsoft.com/office/drawing/2014/main" val="2897313354"/>
                  </a:ext>
                </a:extLst>
              </a:tr>
              <a:tr h="370840">
                <a:tc>
                  <a:txBody>
                    <a:bodyPr/>
                    <a:lstStyle/>
                    <a:p>
                      <a:r>
                        <a:rPr lang="en-GB"/>
                        <a:t>Merit</a:t>
                      </a:r>
                    </a:p>
                  </a:txBody>
                  <a:tcPr anchor="ctr"/>
                </a:tc>
                <a:tc>
                  <a:txBody>
                    <a:bodyPr/>
                    <a:lstStyle/>
                    <a:p>
                      <a:r>
                        <a:rPr lang="en-GB"/>
                        <a:t>1.30-2.30 minutes</a:t>
                      </a:r>
                    </a:p>
                  </a:txBody>
                  <a:tcPr anchor="ctr"/>
                </a:tc>
                <a:extLst>
                  <a:ext uri="{0D108BD9-81ED-4DB2-BD59-A6C34878D82A}">
                    <a16:rowId xmlns:a16="http://schemas.microsoft.com/office/drawing/2014/main" val="177601852"/>
                  </a:ext>
                </a:extLst>
              </a:tr>
              <a:tr h="370840">
                <a:tc>
                  <a:txBody>
                    <a:bodyPr/>
                    <a:lstStyle/>
                    <a:p>
                      <a:r>
                        <a:rPr lang="en-GB"/>
                        <a:t>Merit+</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a:ln>
                            <a:noFill/>
                          </a:ln>
                          <a:solidFill>
                            <a:prstClr val="black"/>
                          </a:solidFill>
                          <a:effectLst/>
                          <a:uLnTx/>
                          <a:uFillTx/>
                          <a:latin typeface="Calibri" panose="020F0502020204030204"/>
                          <a:ea typeface="+mn-ea"/>
                          <a:cs typeface="+mn-cs"/>
                        </a:rPr>
                        <a:t>1.30-2.30 minutes</a:t>
                      </a:r>
                    </a:p>
                  </a:txBody>
                  <a:tcPr anchor="ctr"/>
                </a:tc>
                <a:extLst>
                  <a:ext uri="{0D108BD9-81ED-4DB2-BD59-A6C34878D82A}">
                    <a16:rowId xmlns:a16="http://schemas.microsoft.com/office/drawing/2014/main" val="902291927"/>
                  </a:ext>
                </a:extLst>
              </a:tr>
              <a:tr h="370840">
                <a:tc>
                  <a:txBody>
                    <a:bodyPr/>
                    <a:lstStyle/>
                    <a:p>
                      <a:r>
                        <a:rPr lang="en-GB"/>
                        <a:t>Distinction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a:ln>
                            <a:noFill/>
                          </a:ln>
                          <a:solidFill>
                            <a:prstClr val="black"/>
                          </a:solidFill>
                          <a:effectLst/>
                          <a:uLnTx/>
                          <a:uFillTx/>
                          <a:latin typeface="Calibri" panose="020F0502020204030204"/>
                          <a:ea typeface="+mn-ea"/>
                          <a:cs typeface="+mn-cs"/>
                        </a:rPr>
                        <a:t>1.30-2.30 minutes</a:t>
                      </a:r>
                    </a:p>
                  </a:txBody>
                  <a:tcPr anchor="ctr"/>
                </a:tc>
                <a:extLst>
                  <a:ext uri="{0D108BD9-81ED-4DB2-BD59-A6C34878D82A}">
                    <a16:rowId xmlns:a16="http://schemas.microsoft.com/office/drawing/2014/main" val="2435239365"/>
                  </a:ext>
                </a:extLst>
              </a:tr>
            </a:tbl>
          </a:graphicData>
        </a:graphic>
      </p:graphicFrame>
      <p:sp>
        <p:nvSpPr>
          <p:cNvPr id="10" name="TextBox 9">
            <a:extLst>
              <a:ext uri="{FF2B5EF4-FFF2-40B4-BE49-F238E27FC236}">
                <a16:creationId xmlns:a16="http://schemas.microsoft.com/office/drawing/2014/main" id="{93E89F89-E55C-83AC-955F-891E29A43392}"/>
              </a:ext>
            </a:extLst>
          </p:cNvPr>
          <p:cNvSpPr txBox="1"/>
          <p:nvPr/>
        </p:nvSpPr>
        <p:spPr>
          <a:xfrm>
            <a:off x="4369760" y="2215046"/>
            <a:ext cx="3785362" cy="461665"/>
          </a:xfrm>
          <a:prstGeom prst="rect">
            <a:avLst/>
          </a:prstGeom>
          <a:noFill/>
        </p:spPr>
        <p:txBody>
          <a:bodyPr wrap="square" rtlCol="0">
            <a:spAutoFit/>
          </a:bodyPr>
          <a:lstStyle/>
          <a:p>
            <a:pPr algn="ctr"/>
            <a:r>
              <a:rPr lang="en-GB" sz="1200"/>
              <a:t>You are marked on various aspects of your planning, including how well you keep to the time limit.</a:t>
            </a:r>
          </a:p>
        </p:txBody>
      </p:sp>
      <p:pic>
        <p:nvPicPr>
          <p:cNvPr id="6" name="Picture 5" descr="A black x on a white background&#10;&#10;Description automatically generated">
            <a:extLst>
              <a:ext uri="{FF2B5EF4-FFF2-40B4-BE49-F238E27FC236}">
                <a16:creationId xmlns:a16="http://schemas.microsoft.com/office/drawing/2014/main" id="{DE64C0F0-0148-BB04-8F14-A84CCCF430E8}"/>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955581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AF27A-17AC-74AA-8FFE-03E839E110EB}"/>
              </a:ext>
            </a:extLst>
          </p:cNvPr>
          <p:cNvSpPr>
            <a:spLocks noGrp="1"/>
          </p:cNvSpPr>
          <p:nvPr>
            <p:ph type="title"/>
          </p:nvPr>
        </p:nvSpPr>
        <p:spPr>
          <a:xfrm>
            <a:off x="323528" y="1015155"/>
            <a:ext cx="7886700" cy="504056"/>
          </a:xfrm>
        </p:spPr>
        <p:txBody>
          <a:bodyPr>
            <a:normAutofit fontScale="90000"/>
          </a:bodyPr>
          <a:lstStyle/>
          <a:p>
            <a:r>
              <a:rPr lang="en-GB" b="1" i="1">
                <a:latin typeface="+mn-lt"/>
              </a:rPr>
              <a:t>Planning your news report</a:t>
            </a:r>
          </a:p>
        </p:txBody>
      </p:sp>
      <p:sp>
        <p:nvSpPr>
          <p:cNvPr id="3" name="Date Placeholder 2">
            <a:extLst>
              <a:ext uri="{FF2B5EF4-FFF2-40B4-BE49-F238E27FC236}">
                <a16:creationId xmlns:a16="http://schemas.microsoft.com/office/drawing/2014/main" id="{00670C62-8DEA-D8C5-C5DE-F71EF1E7AC1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202C748-6DC4-87B1-6F91-63638C866035}"/>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ECEF4F6A-74A9-97CA-2BA1-BD079D284F67}"/>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0CD65B3A-ADC3-43F8-48F7-F489632E7F66}"/>
              </a:ext>
            </a:extLst>
          </p:cNvPr>
          <p:cNvPicPr>
            <a:picLocks noChangeAspect="1"/>
          </p:cNvPicPr>
          <p:nvPr/>
        </p:nvPicPr>
        <p:blipFill>
          <a:blip r:embed="rId2"/>
          <a:stretch>
            <a:fillRect/>
          </a:stretch>
        </p:blipFill>
        <p:spPr>
          <a:xfrm>
            <a:off x="899592" y="2632720"/>
            <a:ext cx="2209800" cy="2686050"/>
          </a:xfrm>
          <a:prstGeom prst="rect">
            <a:avLst/>
          </a:prstGeom>
        </p:spPr>
      </p:pic>
      <p:sp>
        <p:nvSpPr>
          <p:cNvPr id="8" name="TextBox 7">
            <a:extLst>
              <a:ext uri="{FF2B5EF4-FFF2-40B4-BE49-F238E27FC236}">
                <a16:creationId xmlns:a16="http://schemas.microsoft.com/office/drawing/2014/main" id="{06A9F546-13AF-C798-B47F-24E0A60A0703}"/>
              </a:ext>
            </a:extLst>
          </p:cNvPr>
          <p:cNvSpPr txBox="1"/>
          <p:nvPr/>
        </p:nvSpPr>
        <p:spPr>
          <a:xfrm>
            <a:off x="323528" y="1612218"/>
            <a:ext cx="8424936" cy="307777"/>
          </a:xfrm>
          <a:prstGeom prst="rect">
            <a:avLst/>
          </a:prstGeom>
          <a:solidFill>
            <a:srgbClr val="FAD008"/>
          </a:solidFill>
        </p:spPr>
        <p:txBody>
          <a:bodyPr wrap="square" rtlCol="0">
            <a:spAutoFit/>
          </a:bodyPr>
          <a:lstStyle/>
          <a:p>
            <a:r>
              <a:rPr lang="en-GB" sz="1400"/>
              <a:t>You should have chosen the news item you are going to report on – now you need to plan it and write it. </a:t>
            </a:r>
          </a:p>
        </p:txBody>
      </p:sp>
      <p:graphicFrame>
        <p:nvGraphicFramePr>
          <p:cNvPr id="9" name="Table 8">
            <a:extLst>
              <a:ext uri="{FF2B5EF4-FFF2-40B4-BE49-F238E27FC236}">
                <a16:creationId xmlns:a16="http://schemas.microsoft.com/office/drawing/2014/main" id="{BECD4CF6-DB62-8F59-5684-FA77B4B43407}"/>
              </a:ext>
            </a:extLst>
          </p:cNvPr>
          <p:cNvGraphicFramePr>
            <a:graphicFrameLocks noGrp="1"/>
          </p:cNvGraphicFramePr>
          <p:nvPr>
            <p:extLst>
              <p:ext uri="{D42A27DB-BD31-4B8C-83A1-F6EECF244321}">
                <p14:modId xmlns:p14="http://schemas.microsoft.com/office/powerpoint/2010/main" val="1359504463"/>
              </p:ext>
            </p:extLst>
          </p:nvPr>
        </p:nvGraphicFramePr>
        <p:xfrm>
          <a:off x="4404320" y="2807345"/>
          <a:ext cx="3840088" cy="2336800"/>
        </p:xfrm>
        <a:graphic>
          <a:graphicData uri="http://schemas.openxmlformats.org/drawingml/2006/table">
            <a:tbl>
              <a:tblPr firstRow="1" bandRow="1">
                <a:tableStyleId>{5940675A-B579-460E-94D1-54222C63F5DA}</a:tableStyleId>
              </a:tblPr>
              <a:tblGrid>
                <a:gridCol w="1920044">
                  <a:extLst>
                    <a:ext uri="{9D8B030D-6E8A-4147-A177-3AD203B41FA5}">
                      <a16:colId xmlns:a16="http://schemas.microsoft.com/office/drawing/2014/main" val="2917548046"/>
                    </a:ext>
                  </a:extLst>
                </a:gridCol>
                <a:gridCol w="1920044">
                  <a:extLst>
                    <a:ext uri="{9D8B030D-6E8A-4147-A177-3AD203B41FA5}">
                      <a16:colId xmlns:a16="http://schemas.microsoft.com/office/drawing/2014/main" val="1683343078"/>
                    </a:ext>
                  </a:extLst>
                </a:gridCol>
              </a:tblGrid>
              <a:tr h="370840">
                <a:tc gridSpan="2">
                  <a:txBody>
                    <a:bodyPr/>
                    <a:lstStyle/>
                    <a:p>
                      <a:pPr algn="ctr"/>
                      <a:r>
                        <a:rPr lang="en-GB"/>
                        <a:t>Examples… if you speak for</a:t>
                      </a:r>
                    </a:p>
                  </a:txBody>
                  <a:tcPr anchor="ctr"/>
                </a:tc>
                <a:tc hMerge="1">
                  <a:txBody>
                    <a:bodyPr/>
                    <a:lstStyle/>
                    <a:p>
                      <a:endParaRPr lang="en-GB"/>
                    </a:p>
                  </a:txBody>
                  <a:tcPr/>
                </a:tc>
                <a:extLst>
                  <a:ext uri="{0D108BD9-81ED-4DB2-BD59-A6C34878D82A}">
                    <a16:rowId xmlns:a16="http://schemas.microsoft.com/office/drawing/2014/main" val="3939809807"/>
                  </a:ext>
                </a:extLst>
              </a:tr>
              <a:tr h="370840">
                <a:tc>
                  <a:txBody>
                    <a:bodyPr/>
                    <a:lstStyle/>
                    <a:p>
                      <a:r>
                        <a:rPr lang="en-GB" sz="1100"/>
                        <a:t>1 minute</a:t>
                      </a:r>
                    </a:p>
                  </a:txBody>
                  <a:tcPr anchor="ctr"/>
                </a:tc>
                <a:tc>
                  <a:txBody>
                    <a:bodyPr/>
                    <a:lstStyle/>
                    <a:p>
                      <a:r>
                        <a:rPr lang="en-GB" sz="1100"/>
                        <a:t>Pass (60 seconds under)</a:t>
                      </a:r>
                    </a:p>
                  </a:txBody>
                  <a:tcPr anchor="ctr"/>
                </a:tc>
                <a:extLst>
                  <a:ext uri="{0D108BD9-81ED-4DB2-BD59-A6C34878D82A}">
                    <a16:rowId xmlns:a16="http://schemas.microsoft.com/office/drawing/2014/main" val="2808718273"/>
                  </a:ext>
                </a:extLst>
              </a:tr>
              <a:tr h="370840">
                <a:tc>
                  <a:txBody>
                    <a:bodyPr/>
                    <a:lstStyle/>
                    <a:p>
                      <a:r>
                        <a:rPr lang="en-GB" sz="1100"/>
                        <a:t>1 minute 25 seconds</a:t>
                      </a:r>
                    </a:p>
                  </a:txBody>
                  <a:tcPr anchor="ctr"/>
                </a:tc>
                <a:tc>
                  <a:txBody>
                    <a:bodyPr/>
                    <a:lstStyle/>
                    <a:p>
                      <a:r>
                        <a:rPr lang="en-GB" sz="1100"/>
                        <a:t>Good Pass (35 seconds under)</a:t>
                      </a:r>
                    </a:p>
                  </a:txBody>
                  <a:tcPr anchor="ctr"/>
                </a:tc>
                <a:extLst>
                  <a:ext uri="{0D108BD9-81ED-4DB2-BD59-A6C34878D82A}">
                    <a16:rowId xmlns:a16="http://schemas.microsoft.com/office/drawing/2014/main" val="3710601146"/>
                  </a:ext>
                </a:extLst>
              </a:tr>
              <a:tr h="370840">
                <a:tc>
                  <a:txBody>
                    <a:bodyPr/>
                    <a:lstStyle/>
                    <a:p>
                      <a:r>
                        <a:rPr lang="en-GB" sz="1100"/>
                        <a:t>1 minute 35 seconds</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a:t>Merit-Distinction (25 seconds under)</a:t>
                      </a:r>
                    </a:p>
                  </a:txBody>
                  <a:tcPr anchor="ctr"/>
                </a:tc>
                <a:extLst>
                  <a:ext uri="{0D108BD9-81ED-4DB2-BD59-A6C34878D82A}">
                    <a16:rowId xmlns:a16="http://schemas.microsoft.com/office/drawing/2014/main" val="177601852"/>
                  </a:ext>
                </a:extLst>
              </a:tr>
              <a:tr h="370840">
                <a:tc>
                  <a:txBody>
                    <a:bodyPr/>
                    <a:lstStyle/>
                    <a:p>
                      <a:r>
                        <a:rPr lang="en-GB" sz="1100"/>
                        <a:t>2 minutes 5 seconds</a:t>
                      </a:r>
                    </a:p>
                  </a:txBody>
                  <a:tcPr anchor="ctr"/>
                </a:tc>
                <a:tc>
                  <a:txBody>
                    <a:bodyPr/>
                    <a:lstStyle/>
                    <a:p>
                      <a:r>
                        <a:rPr lang="en-GB" sz="1100"/>
                        <a:t>Merit-Distinction (5 seconds over)</a:t>
                      </a:r>
                    </a:p>
                  </a:txBody>
                  <a:tcPr anchor="ctr"/>
                </a:tc>
                <a:extLst>
                  <a:ext uri="{0D108BD9-81ED-4DB2-BD59-A6C34878D82A}">
                    <a16:rowId xmlns:a16="http://schemas.microsoft.com/office/drawing/2014/main" val="902291927"/>
                  </a:ext>
                </a:extLst>
              </a:tr>
              <a:tr h="370840">
                <a:tc>
                  <a:txBody>
                    <a:bodyPr/>
                    <a:lstStyle/>
                    <a:p>
                      <a:r>
                        <a:rPr lang="en-GB" sz="1100"/>
                        <a:t>2 minutes 32 seconds</a:t>
                      </a:r>
                    </a:p>
                  </a:txBody>
                  <a:tcPr anchor="ctr"/>
                </a:tc>
                <a:tc>
                  <a:txBody>
                    <a:bodyPr/>
                    <a:lstStyle/>
                    <a:p>
                      <a:r>
                        <a:rPr lang="en-GB" sz="1100"/>
                        <a:t>Good Pass (32 seconds over)</a:t>
                      </a:r>
                    </a:p>
                  </a:txBody>
                  <a:tcPr anchor="ctr"/>
                </a:tc>
                <a:extLst>
                  <a:ext uri="{0D108BD9-81ED-4DB2-BD59-A6C34878D82A}">
                    <a16:rowId xmlns:a16="http://schemas.microsoft.com/office/drawing/2014/main" val="2435239365"/>
                  </a:ext>
                </a:extLst>
              </a:tr>
            </a:tbl>
          </a:graphicData>
        </a:graphic>
      </p:graphicFrame>
      <p:sp>
        <p:nvSpPr>
          <p:cNvPr id="10" name="TextBox 9">
            <a:extLst>
              <a:ext uri="{FF2B5EF4-FFF2-40B4-BE49-F238E27FC236}">
                <a16:creationId xmlns:a16="http://schemas.microsoft.com/office/drawing/2014/main" id="{93E89F89-E55C-83AC-955F-891E29A43392}"/>
              </a:ext>
            </a:extLst>
          </p:cNvPr>
          <p:cNvSpPr txBox="1"/>
          <p:nvPr/>
        </p:nvSpPr>
        <p:spPr>
          <a:xfrm>
            <a:off x="4369760" y="2215046"/>
            <a:ext cx="3785362" cy="461665"/>
          </a:xfrm>
          <a:prstGeom prst="rect">
            <a:avLst/>
          </a:prstGeom>
          <a:noFill/>
        </p:spPr>
        <p:txBody>
          <a:bodyPr wrap="square" rtlCol="0">
            <a:spAutoFit/>
          </a:bodyPr>
          <a:lstStyle/>
          <a:p>
            <a:pPr algn="ctr"/>
            <a:r>
              <a:rPr lang="en-GB" sz="1200"/>
              <a:t>You are marked on various aspects of your planning, including how well you keep to the time limit.</a:t>
            </a:r>
          </a:p>
        </p:txBody>
      </p:sp>
      <p:sp>
        <p:nvSpPr>
          <p:cNvPr id="6" name="Rectangle 5">
            <a:extLst>
              <a:ext uri="{FF2B5EF4-FFF2-40B4-BE49-F238E27FC236}">
                <a16:creationId xmlns:a16="http://schemas.microsoft.com/office/drawing/2014/main" id="{1E2BA55E-7D1F-EA2C-B6D5-73BFF5AEC4F3}"/>
              </a:ext>
            </a:extLst>
          </p:cNvPr>
          <p:cNvSpPr/>
          <p:nvPr/>
        </p:nvSpPr>
        <p:spPr>
          <a:xfrm>
            <a:off x="323528" y="5733256"/>
            <a:ext cx="8424936" cy="461665"/>
          </a:xfrm>
          <a:prstGeom prst="rect">
            <a:avLst/>
          </a:prstGeom>
          <a:solidFill>
            <a:srgbClr val="E714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a:t>The best way to ensure you meet the criteria for Merit or above is to </a:t>
            </a:r>
            <a:r>
              <a:rPr lang="en-GB" sz="1400" b="1" i="1" u="sng"/>
              <a:t>aim for exactly 2 minutes </a:t>
            </a:r>
            <a:r>
              <a:rPr lang="en-GB" sz="1400" b="1" i="1"/>
              <a:t>– then if you go over or under by a few seconds, you’ll still be within the given time limit. </a:t>
            </a:r>
          </a:p>
        </p:txBody>
      </p:sp>
      <p:pic>
        <p:nvPicPr>
          <p:cNvPr id="11" name="Picture 10" descr="A black x on a white background&#10;&#10;Description automatically generated">
            <a:extLst>
              <a:ext uri="{FF2B5EF4-FFF2-40B4-BE49-F238E27FC236}">
                <a16:creationId xmlns:a16="http://schemas.microsoft.com/office/drawing/2014/main" id="{47FD1970-5080-7F4D-DD1E-F54F32D3459B}"/>
              </a:ext>
            </a:extLst>
          </p:cNvPr>
          <p:cNvPicPr>
            <a:picLocks noChangeAspect="1"/>
          </p:cNvPicPr>
          <p:nvPr/>
        </p:nvPicPr>
        <p:blipFill>
          <a:blip r:embed="rId3"/>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3099313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54772-8B5D-5886-BC71-7608170FC400}"/>
              </a:ext>
            </a:extLst>
          </p:cNvPr>
          <p:cNvSpPr>
            <a:spLocks noGrp="1"/>
          </p:cNvSpPr>
          <p:nvPr>
            <p:ph type="title"/>
          </p:nvPr>
        </p:nvSpPr>
        <p:spPr>
          <a:xfrm>
            <a:off x="323528" y="1057821"/>
            <a:ext cx="7886700" cy="576064"/>
          </a:xfrm>
        </p:spPr>
        <p:txBody>
          <a:bodyPr/>
          <a:lstStyle/>
          <a:p>
            <a:r>
              <a:rPr lang="en-GB" b="1" i="1">
                <a:latin typeface="+mn-lt"/>
              </a:rPr>
              <a:t>The 5 </a:t>
            </a:r>
            <a:r>
              <a:rPr lang="en-GB" b="1" i="1" err="1">
                <a:latin typeface="+mn-lt"/>
              </a:rPr>
              <a:t>Ws</a:t>
            </a:r>
            <a:r>
              <a:rPr lang="en-GB" b="1" i="1">
                <a:latin typeface="+mn-lt"/>
              </a:rPr>
              <a:t> of news gathering</a:t>
            </a:r>
          </a:p>
        </p:txBody>
      </p:sp>
      <p:sp>
        <p:nvSpPr>
          <p:cNvPr id="3" name="Date Placeholder 2">
            <a:extLst>
              <a:ext uri="{FF2B5EF4-FFF2-40B4-BE49-F238E27FC236}">
                <a16:creationId xmlns:a16="http://schemas.microsoft.com/office/drawing/2014/main" id="{8BF46A78-8FA0-E810-A3FC-166721BBE8C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80CC6690-5081-77B8-7448-73B1957D7D21}"/>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BADA774F-BE7A-663B-8AF6-0B9F4A533D35}"/>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8" name="Picture 7">
            <a:extLst>
              <a:ext uri="{FF2B5EF4-FFF2-40B4-BE49-F238E27FC236}">
                <a16:creationId xmlns:a16="http://schemas.microsoft.com/office/drawing/2014/main" id="{4EAF8895-EA5A-50AB-B83D-08BDC642B281}"/>
              </a:ext>
            </a:extLst>
          </p:cNvPr>
          <p:cNvPicPr>
            <a:picLocks noChangeAspect="1"/>
          </p:cNvPicPr>
          <p:nvPr/>
        </p:nvPicPr>
        <p:blipFill>
          <a:blip r:embed="rId2"/>
          <a:stretch>
            <a:fillRect/>
          </a:stretch>
        </p:blipFill>
        <p:spPr>
          <a:xfrm>
            <a:off x="406832" y="1867655"/>
            <a:ext cx="1602759" cy="1215652"/>
          </a:xfrm>
          <a:prstGeom prst="rect">
            <a:avLst/>
          </a:prstGeom>
        </p:spPr>
      </p:pic>
      <p:pic>
        <p:nvPicPr>
          <p:cNvPr id="10" name="Picture 9">
            <a:extLst>
              <a:ext uri="{FF2B5EF4-FFF2-40B4-BE49-F238E27FC236}">
                <a16:creationId xmlns:a16="http://schemas.microsoft.com/office/drawing/2014/main" id="{16061721-61AA-A367-0530-7BA673206ECF}"/>
              </a:ext>
            </a:extLst>
          </p:cNvPr>
          <p:cNvPicPr>
            <a:picLocks noChangeAspect="1"/>
          </p:cNvPicPr>
          <p:nvPr/>
        </p:nvPicPr>
        <p:blipFill>
          <a:blip r:embed="rId3"/>
          <a:stretch>
            <a:fillRect/>
          </a:stretch>
        </p:blipFill>
        <p:spPr>
          <a:xfrm>
            <a:off x="3577878" y="1642801"/>
            <a:ext cx="1770905" cy="1568211"/>
          </a:xfrm>
          <a:prstGeom prst="rect">
            <a:avLst/>
          </a:prstGeom>
        </p:spPr>
      </p:pic>
      <p:pic>
        <p:nvPicPr>
          <p:cNvPr id="12" name="Picture 11">
            <a:extLst>
              <a:ext uri="{FF2B5EF4-FFF2-40B4-BE49-F238E27FC236}">
                <a16:creationId xmlns:a16="http://schemas.microsoft.com/office/drawing/2014/main" id="{E6E66A13-1C42-268B-DD36-73F688E73E90}"/>
              </a:ext>
            </a:extLst>
          </p:cNvPr>
          <p:cNvPicPr>
            <a:picLocks noChangeAspect="1"/>
          </p:cNvPicPr>
          <p:nvPr/>
        </p:nvPicPr>
        <p:blipFill>
          <a:blip r:embed="rId4"/>
          <a:stretch>
            <a:fillRect/>
          </a:stretch>
        </p:blipFill>
        <p:spPr>
          <a:xfrm>
            <a:off x="1183541" y="4203376"/>
            <a:ext cx="1929425" cy="1160612"/>
          </a:xfrm>
          <a:prstGeom prst="rect">
            <a:avLst/>
          </a:prstGeom>
        </p:spPr>
      </p:pic>
      <p:pic>
        <p:nvPicPr>
          <p:cNvPr id="14" name="Picture 13">
            <a:extLst>
              <a:ext uri="{FF2B5EF4-FFF2-40B4-BE49-F238E27FC236}">
                <a16:creationId xmlns:a16="http://schemas.microsoft.com/office/drawing/2014/main" id="{5BB3D0D5-427A-9243-2FCF-16B5DC50ADEF}"/>
              </a:ext>
            </a:extLst>
          </p:cNvPr>
          <p:cNvPicPr>
            <a:picLocks noChangeAspect="1"/>
          </p:cNvPicPr>
          <p:nvPr/>
        </p:nvPicPr>
        <p:blipFill>
          <a:blip r:embed="rId5"/>
          <a:stretch>
            <a:fillRect/>
          </a:stretch>
        </p:blipFill>
        <p:spPr>
          <a:xfrm>
            <a:off x="6588224" y="1781722"/>
            <a:ext cx="1945042" cy="1215651"/>
          </a:xfrm>
          <a:prstGeom prst="rect">
            <a:avLst/>
          </a:prstGeom>
        </p:spPr>
      </p:pic>
      <p:pic>
        <p:nvPicPr>
          <p:cNvPr id="16" name="Picture 15">
            <a:extLst>
              <a:ext uri="{FF2B5EF4-FFF2-40B4-BE49-F238E27FC236}">
                <a16:creationId xmlns:a16="http://schemas.microsoft.com/office/drawing/2014/main" id="{2C599176-9551-EBE4-7289-3671A7DEBEEE}"/>
              </a:ext>
            </a:extLst>
          </p:cNvPr>
          <p:cNvPicPr>
            <a:picLocks noChangeAspect="1"/>
          </p:cNvPicPr>
          <p:nvPr/>
        </p:nvPicPr>
        <p:blipFill>
          <a:blip r:embed="rId6"/>
          <a:stretch>
            <a:fillRect/>
          </a:stretch>
        </p:blipFill>
        <p:spPr>
          <a:xfrm>
            <a:off x="5353720" y="4169934"/>
            <a:ext cx="1510855" cy="1160611"/>
          </a:xfrm>
          <a:prstGeom prst="rect">
            <a:avLst/>
          </a:prstGeom>
        </p:spPr>
      </p:pic>
      <p:sp>
        <p:nvSpPr>
          <p:cNvPr id="17" name="TextBox 16">
            <a:extLst>
              <a:ext uri="{FF2B5EF4-FFF2-40B4-BE49-F238E27FC236}">
                <a16:creationId xmlns:a16="http://schemas.microsoft.com/office/drawing/2014/main" id="{14555C1A-88CB-BF52-80D1-9B5C30948E40}"/>
              </a:ext>
            </a:extLst>
          </p:cNvPr>
          <p:cNvSpPr txBox="1"/>
          <p:nvPr/>
        </p:nvSpPr>
        <p:spPr>
          <a:xfrm>
            <a:off x="406832" y="3083307"/>
            <a:ext cx="1602759" cy="307777"/>
          </a:xfrm>
          <a:prstGeom prst="rect">
            <a:avLst/>
          </a:prstGeom>
          <a:noFill/>
        </p:spPr>
        <p:txBody>
          <a:bodyPr wrap="square" rtlCol="0">
            <a:spAutoFit/>
          </a:bodyPr>
          <a:lstStyle/>
          <a:p>
            <a:pPr algn="ctr"/>
            <a:r>
              <a:rPr lang="en-GB" sz="1400"/>
              <a:t>What happened?</a:t>
            </a:r>
          </a:p>
        </p:txBody>
      </p:sp>
      <p:sp>
        <p:nvSpPr>
          <p:cNvPr id="18" name="TextBox 17">
            <a:extLst>
              <a:ext uri="{FF2B5EF4-FFF2-40B4-BE49-F238E27FC236}">
                <a16:creationId xmlns:a16="http://schemas.microsoft.com/office/drawing/2014/main" id="{A2C2699A-6039-EE75-5A65-328F0026D8C1}"/>
              </a:ext>
            </a:extLst>
          </p:cNvPr>
          <p:cNvSpPr txBox="1"/>
          <p:nvPr/>
        </p:nvSpPr>
        <p:spPr>
          <a:xfrm>
            <a:off x="3598593" y="3083306"/>
            <a:ext cx="1602759" cy="307777"/>
          </a:xfrm>
          <a:prstGeom prst="rect">
            <a:avLst/>
          </a:prstGeom>
          <a:noFill/>
        </p:spPr>
        <p:txBody>
          <a:bodyPr wrap="square" rtlCol="0">
            <a:spAutoFit/>
          </a:bodyPr>
          <a:lstStyle/>
          <a:p>
            <a:pPr algn="ctr"/>
            <a:r>
              <a:rPr lang="en-GB" sz="1400"/>
              <a:t>Who was involved?</a:t>
            </a:r>
          </a:p>
        </p:txBody>
      </p:sp>
      <p:sp>
        <p:nvSpPr>
          <p:cNvPr id="19" name="TextBox 18">
            <a:extLst>
              <a:ext uri="{FF2B5EF4-FFF2-40B4-BE49-F238E27FC236}">
                <a16:creationId xmlns:a16="http://schemas.microsoft.com/office/drawing/2014/main" id="{BC18B51F-F1E9-4025-DCD0-FBE7652A7BA5}"/>
              </a:ext>
            </a:extLst>
          </p:cNvPr>
          <p:cNvSpPr txBox="1"/>
          <p:nvPr/>
        </p:nvSpPr>
        <p:spPr>
          <a:xfrm>
            <a:off x="6721898" y="3104960"/>
            <a:ext cx="1797931" cy="307777"/>
          </a:xfrm>
          <a:prstGeom prst="rect">
            <a:avLst/>
          </a:prstGeom>
          <a:noFill/>
        </p:spPr>
        <p:txBody>
          <a:bodyPr wrap="square" rtlCol="0">
            <a:spAutoFit/>
          </a:bodyPr>
          <a:lstStyle/>
          <a:p>
            <a:pPr algn="ctr"/>
            <a:r>
              <a:rPr lang="en-GB" sz="1400"/>
              <a:t>When did it happen?</a:t>
            </a:r>
          </a:p>
        </p:txBody>
      </p:sp>
      <p:sp>
        <p:nvSpPr>
          <p:cNvPr id="20" name="TextBox 19">
            <a:extLst>
              <a:ext uri="{FF2B5EF4-FFF2-40B4-BE49-F238E27FC236}">
                <a16:creationId xmlns:a16="http://schemas.microsoft.com/office/drawing/2014/main" id="{6C09370E-D161-A81F-F56A-6D0F55410FD5}"/>
              </a:ext>
            </a:extLst>
          </p:cNvPr>
          <p:cNvSpPr txBox="1"/>
          <p:nvPr/>
        </p:nvSpPr>
        <p:spPr>
          <a:xfrm>
            <a:off x="1110625" y="5305295"/>
            <a:ext cx="1797931" cy="307777"/>
          </a:xfrm>
          <a:prstGeom prst="rect">
            <a:avLst/>
          </a:prstGeom>
          <a:noFill/>
        </p:spPr>
        <p:txBody>
          <a:bodyPr wrap="square" rtlCol="0">
            <a:spAutoFit/>
          </a:bodyPr>
          <a:lstStyle/>
          <a:p>
            <a:pPr algn="ctr"/>
            <a:r>
              <a:rPr lang="en-GB" sz="1400"/>
              <a:t>Where did it happen?</a:t>
            </a:r>
          </a:p>
        </p:txBody>
      </p:sp>
      <p:sp>
        <p:nvSpPr>
          <p:cNvPr id="21" name="TextBox 20">
            <a:extLst>
              <a:ext uri="{FF2B5EF4-FFF2-40B4-BE49-F238E27FC236}">
                <a16:creationId xmlns:a16="http://schemas.microsoft.com/office/drawing/2014/main" id="{F1A47E1C-0F9E-5FB1-16AF-280FB01E2540}"/>
              </a:ext>
            </a:extLst>
          </p:cNvPr>
          <p:cNvSpPr txBox="1"/>
          <p:nvPr/>
        </p:nvSpPr>
        <p:spPr>
          <a:xfrm>
            <a:off x="5148541" y="5305294"/>
            <a:ext cx="1797931" cy="307777"/>
          </a:xfrm>
          <a:prstGeom prst="rect">
            <a:avLst/>
          </a:prstGeom>
          <a:noFill/>
        </p:spPr>
        <p:txBody>
          <a:bodyPr wrap="square" rtlCol="0">
            <a:spAutoFit/>
          </a:bodyPr>
          <a:lstStyle/>
          <a:p>
            <a:pPr algn="ctr"/>
            <a:r>
              <a:rPr lang="en-GB" sz="1400"/>
              <a:t>Why did it happen?</a:t>
            </a:r>
          </a:p>
        </p:txBody>
      </p:sp>
      <p:pic>
        <p:nvPicPr>
          <p:cNvPr id="6" name="Picture 5" descr="A black x on a white background&#10;&#10;Description automatically generated">
            <a:extLst>
              <a:ext uri="{FF2B5EF4-FFF2-40B4-BE49-F238E27FC236}">
                <a16:creationId xmlns:a16="http://schemas.microsoft.com/office/drawing/2014/main" id="{B12BC58B-C2B1-C73D-3141-A11A10A48FF4}"/>
              </a:ext>
            </a:extLst>
          </p:cNvPr>
          <p:cNvPicPr>
            <a:picLocks noChangeAspect="1"/>
          </p:cNvPicPr>
          <p:nvPr/>
        </p:nvPicPr>
        <p:blipFill>
          <a:blip r:embed="rId7"/>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1411701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31A3B-E876-F3EB-F3CD-663283C7633E}"/>
              </a:ext>
            </a:extLst>
          </p:cNvPr>
          <p:cNvSpPr>
            <a:spLocks noGrp="1"/>
          </p:cNvSpPr>
          <p:nvPr>
            <p:ph type="title"/>
          </p:nvPr>
        </p:nvSpPr>
        <p:spPr>
          <a:xfrm>
            <a:off x="323528" y="1124744"/>
            <a:ext cx="7886700" cy="354531"/>
          </a:xfrm>
        </p:spPr>
        <p:txBody>
          <a:bodyPr>
            <a:normAutofit fontScale="90000"/>
          </a:bodyPr>
          <a:lstStyle/>
          <a:p>
            <a:r>
              <a:rPr lang="en-GB" b="1" i="1">
                <a:latin typeface="+mn-lt"/>
              </a:rPr>
              <a:t>Applying the 5 </a:t>
            </a:r>
            <a:r>
              <a:rPr lang="en-GB" b="1" i="1" err="1">
                <a:latin typeface="+mn-lt"/>
              </a:rPr>
              <a:t>Ws</a:t>
            </a:r>
            <a:r>
              <a:rPr lang="en-GB" b="1" i="1">
                <a:latin typeface="+mn-lt"/>
              </a:rPr>
              <a:t> - Example</a:t>
            </a:r>
          </a:p>
        </p:txBody>
      </p:sp>
      <p:sp>
        <p:nvSpPr>
          <p:cNvPr id="3" name="Date Placeholder 2">
            <a:extLst>
              <a:ext uri="{FF2B5EF4-FFF2-40B4-BE49-F238E27FC236}">
                <a16:creationId xmlns:a16="http://schemas.microsoft.com/office/drawing/2014/main" id="{7A061846-60AC-E816-1879-70FDF8E8B5D9}"/>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F65CEBA-16C9-9414-F59B-0F1E7C531A3B}"/>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A38371A6-AF42-9214-66CA-79AED9079316}"/>
              </a:ext>
            </a:extLst>
          </p:cNvPr>
          <p:cNvSpPr>
            <a:spLocks noGrp="1"/>
          </p:cNvSpPr>
          <p:nvPr>
            <p:ph type="sldNum" sz="quarter" idx="12"/>
          </p:nvPr>
        </p:nvSpPr>
        <p:spPr/>
        <p:txBody>
          <a:bodyPr/>
          <a:lstStyle/>
          <a:p>
            <a:fld id="{EFC07C4F-4DD7-4452-9CBE-7B4BC77324C7}" type="slidenum">
              <a:rPr lang="en-GB" smtClean="0"/>
              <a:t>6</a:t>
            </a:fld>
            <a:endParaRPr lang="en-GB"/>
          </a:p>
        </p:txBody>
      </p:sp>
      <p:graphicFrame>
        <p:nvGraphicFramePr>
          <p:cNvPr id="6" name="Table 5">
            <a:extLst>
              <a:ext uri="{FF2B5EF4-FFF2-40B4-BE49-F238E27FC236}">
                <a16:creationId xmlns:a16="http://schemas.microsoft.com/office/drawing/2014/main" id="{E96228DB-EF7C-20CD-3307-4008763F02EF}"/>
              </a:ext>
            </a:extLst>
          </p:cNvPr>
          <p:cNvGraphicFramePr>
            <a:graphicFrameLocks noGrp="1"/>
          </p:cNvGraphicFramePr>
          <p:nvPr>
            <p:extLst>
              <p:ext uri="{D42A27DB-BD31-4B8C-83A1-F6EECF244321}">
                <p14:modId xmlns:p14="http://schemas.microsoft.com/office/powerpoint/2010/main" val="3920256700"/>
              </p:ext>
            </p:extLst>
          </p:nvPr>
        </p:nvGraphicFramePr>
        <p:xfrm>
          <a:off x="426079" y="1820437"/>
          <a:ext cx="8291841" cy="4312068"/>
        </p:xfrm>
        <a:graphic>
          <a:graphicData uri="http://schemas.openxmlformats.org/drawingml/2006/table">
            <a:tbl>
              <a:tblPr firstRow="1" bandRow="1">
                <a:tableStyleId>{5940675A-B579-460E-94D1-54222C63F5DA}</a:tableStyleId>
              </a:tblPr>
              <a:tblGrid>
                <a:gridCol w="753803">
                  <a:extLst>
                    <a:ext uri="{9D8B030D-6E8A-4147-A177-3AD203B41FA5}">
                      <a16:colId xmlns:a16="http://schemas.microsoft.com/office/drawing/2014/main" val="509343661"/>
                    </a:ext>
                  </a:extLst>
                </a:gridCol>
                <a:gridCol w="3769019">
                  <a:extLst>
                    <a:ext uri="{9D8B030D-6E8A-4147-A177-3AD203B41FA5}">
                      <a16:colId xmlns:a16="http://schemas.microsoft.com/office/drawing/2014/main" val="2259824948"/>
                    </a:ext>
                  </a:extLst>
                </a:gridCol>
                <a:gridCol w="3769019">
                  <a:extLst>
                    <a:ext uri="{9D8B030D-6E8A-4147-A177-3AD203B41FA5}">
                      <a16:colId xmlns:a16="http://schemas.microsoft.com/office/drawing/2014/main" val="3688772373"/>
                    </a:ext>
                  </a:extLst>
                </a:gridCol>
              </a:tblGrid>
              <a:tr h="465158">
                <a:tc>
                  <a:txBody>
                    <a:bodyPr/>
                    <a:lstStyle/>
                    <a:p>
                      <a:pPr algn="ctr"/>
                      <a:r>
                        <a:rPr lang="en-GB" sz="1100" b="1" i="1" dirty="0"/>
                        <a:t>5 </a:t>
                      </a:r>
                      <a:r>
                        <a:rPr lang="en-GB" sz="1100" b="1" i="1" dirty="0" err="1"/>
                        <a:t>Ws</a:t>
                      </a:r>
                      <a:endParaRPr lang="en-GB" sz="1100" b="1" i="1" dirty="0"/>
                    </a:p>
                  </a:txBody>
                  <a:tcPr anchor="ctr"/>
                </a:tc>
                <a:tc>
                  <a:txBody>
                    <a:bodyPr/>
                    <a:lstStyle/>
                    <a:p>
                      <a:r>
                        <a:rPr lang="en-GB" sz="1100" b="1" i="1" dirty="0"/>
                        <a:t>What I already know</a:t>
                      </a:r>
                    </a:p>
                  </a:txBody>
                  <a:tcPr anchor="ctr"/>
                </a:tc>
                <a:tc>
                  <a:txBody>
                    <a:bodyPr/>
                    <a:lstStyle/>
                    <a:p>
                      <a:r>
                        <a:rPr lang="en-GB" sz="1100" b="1" i="1" dirty="0"/>
                        <a:t>What else can I find out?</a:t>
                      </a:r>
                    </a:p>
                  </a:txBody>
                  <a:tcPr anchor="ctr"/>
                </a:tc>
                <a:extLst>
                  <a:ext uri="{0D108BD9-81ED-4DB2-BD59-A6C34878D82A}">
                    <a16:rowId xmlns:a16="http://schemas.microsoft.com/office/drawing/2014/main" val="3465753169"/>
                  </a:ext>
                </a:extLst>
              </a:tr>
              <a:tr h="769382">
                <a:tc>
                  <a:txBody>
                    <a:bodyPr/>
                    <a:lstStyle/>
                    <a:p>
                      <a:r>
                        <a:rPr lang="en-GB" sz="1100" b="1" i="1" dirty="0"/>
                        <a:t>What?</a:t>
                      </a:r>
                    </a:p>
                  </a:txBody>
                  <a:tcPr anchor="ctr"/>
                </a:tc>
                <a:tc>
                  <a:txBody>
                    <a:bodyPr/>
                    <a:lstStyle/>
                    <a:p>
                      <a:r>
                        <a:rPr lang="en-GB" sz="1100" dirty="0"/>
                        <a:t>England is invaded by the Normans, and King Harold is defeated in battle. The Norman leader, William, takes the crown of England. </a:t>
                      </a:r>
                      <a:endParaRPr lang="en-GB" sz="1100"/>
                    </a:p>
                  </a:txBody>
                  <a:tcPr anchor="ctr"/>
                </a:tc>
                <a:tc>
                  <a:txBody>
                    <a:bodyPr/>
                    <a:lstStyle/>
                    <a:p>
                      <a:r>
                        <a:rPr lang="en-GB" sz="1100" dirty="0"/>
                        <a:t>Did anything else happen in the battle that is worth noting?</a:t>
                      </a:r>
                    </a:p>
                    <a:p>
                      <a:r>
                        <a:rPr lang="en-GB" sz="1100" dirty="0"/>
                        <a:t>How did Harold die? Who killed him? Why did the Normans win? What happened during the battle?</a:t>
                      </a:r>
                    </a:p>
                  </a:txBody>
                  <a:tcPr anchor="ctr"/>
                </a:tc>
                <a:extLst>
                  <a:ext uri="{0D108BD9-81ED-4DB2-BD59-A6C34878D82A}">
                    <a16:rowId xmlns:a16="http://schemas.microsoft.com/office/drawing/2014/main" val="1427675697"/>
                  </a:ext>
                </a:extLst>
              </a:tr>
              <a:tr h="769382">
                <a:tc>
                  <a:txBody>
                    <a:bodyPr/>
                    <a:lstStyle/>
                    <a:p>
                      <a:r>
                        <a:rPr lang="en-GB" sz="1100" b="1" i="1" dirty="0"/>
                        <a:t>Who?</a:t>
                      </a:r>
                    </a:p>
                  </a:txBody>
                  <a:tcPr anchor="ctr"/>
                </a:tc>
                <a:tc>
                  <a:txBody>
                    <a:bodyPr/>
                    <a:lstStyle/>
                    <a:p>
                      <a:r>
                        <a:rPr lang="en-GB" sz="1100" dirty="0"/>
                        <a:t>King Harold II of England and his army.</a:t>
                      </a:r>
                      <a:br>
                        <a:rPr lang="en-GB" sz="1100" dirty="0"/>
                      </a:br>
                      <a:r>
                        <a:rPr lang="en-GB" sz="1100" dirty="0"/>
                        <a:t>William of Normandy and his huge army.</a:t>
                      </a:r>
                    </a:p>
                  </a:txBody>
                  <a:tcPr anchor="ctr"/>
                </a:tc>
                <a:tc>
                  <a:txBody>
                    <a:bodyPr/>
                    <a:lstStyle/>
                    <a:p>
                      <a:r>
                        <a:rPr lang="en-GB" sz="1100" dirty="0"/>
                        <a:t>How did the armies compare? What were the leaders like? </a:t>
                      </a:r>
                    </a:p>
                  </a:txBody>
                  <a:tcPr anchor="ctr"/>
                </a:tc>
                <a:extLst>
                  <a:ext uri="{0D108BD9-81ED-4DB2-BD59-A6C34878D82A}">
                    <a16:rowId xmlns:a16="http://schemas.microsoft.com/office/drawing/2014/main" val="1945069998"/>
                  </a:ext>
                </a:extLst>
              </a:tr>
              <a:tr h="769382">
                <a:tc>
                  <a:txBody>
                    <a:bodyPr/>
                    <a:lstStyle/>
                    <a:p>
                      <a:r>
                        <a:rPr lang="en-GB" sz="1100" b="1" i="1" dirty="0"/>
                        <a:t>When?</a:t>
                      </a:r>
                    </a:p>
                  </a:txBody>
                  <a:tcPr anchor="ctr"/>
                </a:tc>
                <a:tc>
                  <a:txBody>
                    <a:bodyPr/>
                    <a:lstStyle/>
                    <a:p>
                      <a:r>
                        <a:rPr lang="en-GB" sz="1100" dirty="0"/>
                        <a:t>14</a:t>
                      </a:r>
                      <a:r>
                        <a:rPr lang="en-GB" sz="1100" baseline="30000" dirty="0"/>
                        <a:t>th</a:t>
                      </a:r>
                      <a:r>
                        <a:rPr lang="en-GB" sz="1100" dirty="0"/>
                        <a:t> October 1066.</a:t>
                      </a:r>
                    </a:p>
                  </a:txBody>
                  <a:tcPr anchor="ctr"/>
                </a:tc>
                <a:tc>
                  <a:txBody>
                    <a:bodyPr/>
                    <a:lstStyle/>
                    <a:p>
                      <a:r>
                        <a:rPr lang="en-GB" sz="1100" dirty="0"/>
                        <a:t>What happened before this? What was the lead-up to the battle?</a:t>
                      </a:r>
                    </a:p>
                  </a:txBody>
                  <a:tcPr anchor="ctr"/>
                </a:tc>
                <a:extLst>
                  <a:ext uri="{0D108BD9-81ED-4DB2-BD59-A6C34878D82A}">
                    <a16:rowId xmlns:a16="http://schemas.microsoft.com/office/drawing/2014/main" val="4211906735"/>
                  </a:ext>
                </a:extLst>
              </a:tr>
              <a:tr h="769382">
                <a:tc>
                  <a:txBody>
                    <a:bodyPr/>
                    <a:lstStyle/>
                    <a:p>
                      <a:r>
                        <a:rPr lang="en-GB" sz="1100" b="1" i="1" dirty="0"/>
                        <a:t>Where?</a:t>
                      </a:r>
                    </a:p>
                  </a:txBody>
                  <a:tcPr anchor="ctr"/>
                </a:tc>
                <a:tc>
                  <a:txBody>
                    <a:bodyPr/>
                    <a:lstStyle/>
                    <a:p>
                      <a:r>
                        <a:rPr lang="en-GB" sz="1100" dirty="0"/>
                        <a:t>Senlac Hill, near Hastings.</a:t>
                      </a:r>
                    </a:p>
                  </a:txBody>
                  <a:tcPr anchor="ctr"/>
                </a:tc>
                <a:tc>
                  <a:txBody>
                    <a:bodyPr/>
                    <a:lstStyle/>
                    <a:p>
                      <a:r>
                        <a:rPr lang="en-GB" sz="1100" dirty="0"/>
                        <a:t>Could I look at a map of the battle site? Why was the battle here? Did the location impact the outcome? </a:t>
                      </a:r>
                      <a:endParaRPr lang="en-GB" sz="1100"/>
                    </a:p>
                  </a:txBody>
                  <a:tcPr anchor="ctr"/>
                </a:tc>
                <a:extLst>
                  <a:ext uri="{0D108BD9-81ED-4DB2-BD59-A6C34878D82A}">
                    <a16:rowId xmlns:a16="http://schemas.microsoft.com/office/drawing/2014/main" val="3479856031"/>
                  </a:ext>
                </a:extLst>
              </a:tr>
              <a:tr h="769382">
                <a:tc>
                  <a:txBody>
                    <a:bodyPr/>
                    <a:lstStyle/>
                    <a:p>
                      <a:r>
                        <a:rPr lang="en-GB" sz="1100" b="1" i="1" dirty="0"/>
                        <a:t>Why?</a:t>
                      </a:r>
                    </a:p>
                  </a:txBody>
                  <a:tcPr anchor="ctr"/>
                </a:tc>
                <a:tc>
                  <a:txBody>
                    <a:bodyPr/>
                    <a:lstStyle/>
                    <a:p>
                      <a:r>
                        <a:rPr lang="en-GB" sz="1100" dirty="0"/>
                        <a:t>The battle was fought because both William and Harold claimed the English throne. Harold had been crowned King of England, but William insisted that he had been promised the throne by the previous king, Edward the Confessor. </a:t>
                      </a:r>
                      <a:endParaRPr lang="en-GB" sz="1100"/>
                    </a:p>
                  </a:txBody>
                  <a:tcPr anchor="ctr"/>
                </a:tc>
                <a:tc>
                  <a:txBody>
                    <a:bodyPr/>
                    <a:lstStyle/>
                    <a:p>
                      <a:r>
                        <a:rPr lang="en-GB" sz="1100" dirty="0"/>
                        <a:t>Why was this such an important event? What does it mean for the future of England? Did Edward really promise the throne to William?</a:t>
                      </a:r>
                    </a:p>
                  </a:txBody>
                  <a:tcPr anchor="ctr"/>
                </a:tc>
                <a:extLst>
                  <a:ext uri="{0D108BD9-81ED-4DB2-BD59-A6C34878D82A}">
                    <a16:rowId xmlns:a16="http://schemas.microsoft.com/office/drawing/2014/main" val="1369886112"/>
                  </a:ext>
                </a:extLst>
              </a:tr>
            </a:tbl>
          </a:graphicData>
        </a:graphic>
      </p:graphicFrame>
      <p:sp>
        <p:nvSpPr>
          <p:cNvPr id="8" name="TextBox 7">
            <a:extLst>
              <a:ext uri="{FF2B5EF4-FFF2-40B4-BE49-F238E27FC236}">
                <a16:creationId xmlns:a16="http://schemas.microsoft.com/office/drawing/2014/main" id="{BE277F11-F522-7565-D7A2-1957601AE326}"/>
              </a:ext>
            </a:extLst>
          </p:cNvPr>
          <p:cNvSpPr txBox="1"/>
          <p:nvPr/>
        </p:nvSpPr>
        <p:spPr>
          <a:xfrm>
            <a:off x="6551511" y="1252644"/>
            <a:ext cx="2166409" cy="338554"/>
          </a:xfrm>
          <a:prstGeom prst="rect">
            <a:avLst/>
          </a:prstGeom>
          <a:solidFill>
            <a:srgbClr val="C3D821"/>
          </a:solidFill>
        </p:spPr>
        <p:txBody>
          <a:bodyPr wrap="square">
            <a:spAutoFit/>
          </a:bodyPr>
          <a:lstStyle/>
          <a:p>
            <a:pPr algn="ctr"/>
            <a:r>
              <a:rPr lang="en-GB" sz="1600"/>
              <a:t>The Battle of Hastings </a:t>
            </a:r>
          </a:p>
        </p:txBody>
      </p:sp>
      <p:pic>
        <p:nvPicPr>
          <p:cNvPr id="7" name="Picture 6" descr="A black x on a white background&#10;&#10;Description automatically generated">
            <a:extLst>
              <a:ext uri="{FF2B5EF4-FFF2-40B4-BE49-F238E27FC236}">
                <a16:creationId xmlns:a16="http://schemas.microsoft.com/office/drawing/2014/main" id="{B43CE5D9-229A-F760-605C-C4D15499C95D}"/>
              </a:ext>
            </a:extLst>
          </p:cNvPr>
          <p:cNvPicPr>
            <a:picLocks noChangeAspect="1"/>
          </p:cNvPicPr>
          <p:nvPr/>
        </p:nvPicPr>
        <p:blipFill>
          <a:blip r:embed="rId2"/>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7976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48E010-94FB-91E2-6E05-40874E1A66FC}"/>
              </a:ext>
            </a:extLst>
          </p:cNvPr>
          <p:cNvPicPr>
            <a:picLocks noChangeAspect="1"/>
          </p:cNvPicPr>
          <p:nvPr/>
        </p:nvPicPr>
        <p:blipFill>
          <a:blip r:embed="rId3"/>
          <a:stretch>
            <a:fillRect/>
          </a:stretch>
        </p:blipFill>
        <p:spPr>
          <a:xfrm rot="678533">
            <a:off x="5264034" y="1629300"/>
            <a:ext cx="3220662" cy="4454511"/>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400708" y="1196752"/>
            <a:ext cx="7886700" cy="720080"/>
          </a:xfrm>
        </p:spPr>
        <p:txBody>
          <a:bodyPr/>
          <a:lstStyle/>
          <a:p>
            <a:r>
              <a:rPr lang="en-US" b="1" i="1">
                <a:latin typeface="+mn-lt"/>
              </a:rPr>
              <a:t>The 5 </a:t>
            </a:r>
            <a:r>
              <a:rPr lang="en-US" b="1" i="1" err="1">
                <a:latin typeface="+mn-lt"/>
              </a:rPr>
              <a:t>Ws</a:t>
            </a:r>
            <a:r>
              <a:rPr lang="en-US" b="1" i="1">
                <a:latin typeface="+mn-lt"/>
              </a:rPr>
              <a:t> of news gathering</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7" name="TextBox 6">
            <a:extLst>
              <a:ext uri="{FF2B5EF4-FFF2-40B4-BE49-F238E27FC236}">
                <a16:creationId xmlns:a16="http://schemas.microsoft.com/office/drawing/2014/main" id="{705F8B51-57DC-4C01-879E-653384BAB36A}"/>
              </a:ext>
            </a:extLst>
          </p:cNvPr>
          <p:cNvSpPr txBox="1"/>
          <p:nvPr/>
        </p:nvSpPr>
        <p:spPr>
          <a:xfrm>
            <a:off x="426418" y="2492896"/>
            <a:ext cx="3528392" cy="2585323"/>
          </a:xfrm>
          <a:prstGeom prst="rect">
            <a:avLst/>
          </a:prstGeom>
          <a:noFill/>
        </p:spPr>
        <p:txBody>
          <a:bodyPr wrap="square" lIns="91440" tIns="45720" rIns="91440" bIns="45720" rtlCol="0" anchor="t">
            <a:spAutoFit/>
          </a:bodyPr>
          <a:lstStyle/>
          <a:p>
            <a:r>
              <a:rPr lang="en-GB" dirty="0"/>
              <a:t>Gather your facts and statistics and check them carefully.</a:t>
            </a:r>
          </a:p>
          <a:p>
            <a:endParaRPr lang="en-GB"/>
          </a:p>
          <a:p>
            <a:r>
              <a:rPr lang="en-GB" dirty="0"/>
              <a:t>Opinions are not facts. They are someone’s view. Try to balance different opinions in your report.</a:t>
            </a:r>
          </a:p>
          <a:p>
            <a:endParaRPr lang="en-GB"/>
          </a:p>
          <a:p>
            <a:r>
              <a:rPr lang="en-GB" dirty="0"/>
              <a:t>You can use the page in your workbook to collect your ideas.</a:t>
            </a:r>
            <a:endParaRPr lang="en-GB" dirty="0">
              <a:cs typeface="Calibri"/>
            </a:endParaRPr>
          </a:p>
        </p:txBody>
      </p:sp>
      <p:pic>
        <p:nvPicPr>
          <p:cNvPr id="6" name="Picture 5" descr="A black x on a white background&#10;&#10;Description automatically generated">
            <a:extLst>
              <a:ext uri="{FF2B5EF4-FFF2-40B4-BE49-F238E27FC236}">
                <a16:creationId xmlns:a16="http://schemas.microsoft.com/office/drawing/2014/main" id="{9E0DEAC4-164E-F3E2-B6EF-4BF6E55D59F6}"/>
              </a:ext>
            </a:extLst>
          </p:cNvPr>
          <p:cNvPicPr>
            <a:picLocks noChangeAspect="1"/>
          </p:cNvPicPr>
          <p:nvPr/>
        </p:nvPicPr>
        <p:blipFill>
          <a:blip r:embed="rId4"/>
          <a:stretch>
            <a:fillRect/>
          </a:stretch>
        </p:blipFill>
        <p:spPr>
          <a:xfrm>
            <a:off x="8511069" y="6180334"/>
            <a:ext cx="495300" cy="533400"/>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7886700" cy="1080120"/>
          </a:xfrm>
        </p:spPr>
        <p:txBody>
          <a:bodyPr>
            <a:normAutofit/>
          </a:bodyPr>
          <a:lstStyle/>
          <a:p>
            <a:r>
              <a:rPr lang="en-GB" b="1" i="1">
                <a:latin typeface="+mn-lt"/>
              </a:rPr>
              <a:t>What are some common language features used in spoken news reports?</a:t>
            </a:r>
            <a:endParaRPr lang="en-GB"/>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p:cNvSpPr>
            <a:spLocks noGrp="1"/>
          </p:cNvSpPr>
          <p:nvPr>
            <p:ph type="sldNum" sz="quarter" idx="12"/>
          </p:nvPr>
        </p:nvSpPr>
        <p:spPr/>
        <p:txBody>
          <a:bodyPr/>
          <a:lstStyle/>
          <a:p>
            <a:fld id="{EFC07C4F-4DD7-4452-9CBE-7B4BC77324C7}" type="slidenum">
              <a:rPr lang="en-GB" smtClean="0"/>
              <a:t>8</a:t>
            </a:fld>
            <a:endParaRPr lang="en-GB"/>
          </a:p>
        </p:txBody>
      </p:sp>
      <p:sp>
        <p:nvSpPr>
          <p:cNvPr id="7" name="TextBox 6">
            <a:extLst>
              <a:ext uri="{FF2B5EF4-FFF2-40B4-BE49-F238E27FC236}">
                <a16:creationId xmlns:a16="http://schemas.microsoft.com/office/drawing/2014/main" id="{E7471416-2C2F-6090-3938-35D59F292EDD}"/>
              </a:ext>
            </a:extLst>
          </p:cNvPr>
          <p:cNvSpPr txBox="1"/>
          <p:nvPr/>
        </p:nvSpPr>
        <p:spPr>
          <a:xfrm>
            <a:off x="415690" y="2496378"/>
            <a:ext cx="7272808" cy="2585323"/>
          </a:xfrm>
          <a:prstGeom prst="rect">
            <a:avLst/>
          </a:prstGeom>
          <a:noFill/>
        </p:spPr>
        <p:txBody>
          <a:bodyPr wrap="square" rtlCol="0">
            <a:spAutoFit/>
          </a:bodyPr>
          <a:lstStyle/>
          <a:p>
            <a:pPr marL="285750" indent="-285750">
              <a:buFont typeface="Arial" panose="020B0604020202020204" pitchFamily="34" charset="0"/>
              <a:buChar char="•"/>
            </a:pPr>
            <a:r>
              <a:rPr lang="en-GB"/>
              <a:t>Present tense</a:t>
            </a:r>
          </a:p>
          <a:p>
            <a:pPr marL="285750" indent="-285750">
              <a:buFont typeface="Arial" panose="020B0604020202020204" pitchFamily="34" charset="0"/>
              <a:buChar char="•"/>
            </a:pPr>
            <a:r>
              <a:rPr lang="en-GB"/>
              <a:t>Direct speech (quotes from interviewees, experts, or witnesses)</a:t>
            </a:r>
          </a:p>
          <a:p>
            <a:pPr marL="285750" indent="-285750">
              <a:buFont typeface="Arial" panose="020B0604020202020204" pitchFamily="34" charset="0"/>
              <a:buChar char="•"/>
            </a:pPr>
            <a:r>
              <a:rPr lang="en-GB"/>
              <a:t>Concise sentences</a:t>
            </a:r>
          </a:p>
          <a:p>
            <a:pPr marL="285750" indent="-285750">
              <a:buFont typeface="Arial" panose="020B0604020202020204" pitchFamily="34" charset="0"/>
              <a:buChar char="•"/>
            </a:pPr>
            <a:r>
              <a:rPr lang="en-GB"/>
              <a:t>Active voice</a:t>
            </a:r>
          </a:p>
          <a:p>
            <a:pPr marL="285750" indent="-285750">
              <a:buFont typeface="Arial" panose="020B0604020202020204" pitchFamily="34" charset="0"/>
              <a:buChar char="•"/>
            </a:pPr>
            <a:r>
              <a:rPr lang="en-GB"/>
              <a:t>Signposting</a:t>
            </a:r>
          </a:p>
          <a:p>
            <a:pPr marL="285750" indent="-285750">
              <a:buFont typeface="Arial" panose="020B0604020202020204" pitchFamily="34" charset="0"/>
              <a:buChar char="•"/>
            </a:pPr>
            <a:r>
              <a:rPr lang="en-GB"/>
              <a:t>Factual language</a:t>
            </a:r>
          </a:p>
          <a:p>
            <a:pPr marL="285750" indent="-285750">
              <a:buFont typeface="Arial" panose="020B0604020202020204" pitchFamily="34" charset="0"/>
              <a:buChar char="•"/>
            </a:pPr>
            <a:r>
              <a:rPr lang="en-GB"/>
              <a:t>Repetition</a:t>
            </a:r>
          </a:p>
          <a:p>
            <a:pPr marL="285750" indent="-285750">
              <a:buFont typeface="Arial" panose="020B0604020202020204" pitchFamily="34" charset="0"/>
              <a:buChar char="•"/>
            </a:pPr>
            <a:r>
              <a:rPr lang="en-GB"/>
              <a:t>Formal register</a:t>
            </a:r>
          </a:p>
          <a:p>
            <a:pPr marL="285750" indent="-285750">
              <a:buFont typeface="Arial" panose="020B0604020202020204" pitchFamily="34" charset="0"/>
              <a:buChar char="•"/>
            </a:pPr>
            <a:r>
              <a:rPr lang="en-GB"/>
              <a:t>Clarity and precision</a:t>
            </a:r>
          </a:p>
        </p:txBody>
      </p:sp>
      <p:pic>
        <p:nvPicPr>
          <p:cNvPr id="9" name="Picture 8">
            <a:extLst>
              <a:ext uri="{FF2B5EF4-FFF2-40B4-BE49-F238E27FC236}">
                <a16:creationId xmlns:a16="http://schemas.microsoft.com/office/drawing/2014/main" id="{9E18A276-D390-3152-64AD-BD51D3BFBF38}"/>
              </a:ext>
            </a:extLst>
          </p:cNvPr>
          <p:cNvPicPr>
            <a:picLocks noChangeAspect="1"/>
          </p:cNvPicPr>
          <p:nvPr/>
        </p:nvPicPr>
        <p:blipFill>
          <a:blip r:embed="rId2"/>
          <a:stretch>
            <a:fillRect/>
          </a:stretch>
        </p:blipFill>
        <p:spPr>
          <a:xfrm>
            <a:off x="4785286" y="3332580"/>
            <a:ext cx="3943024" cy="2585323"/>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ADC02516-9CF9-4768-4C87-494809EBA2D7}"/>
              </a:ext>
            </a:extLst>
          </p:cNvPr>
          <p:cNvPicPr>
            <a:picLocks noChangeAspect="1"/>
          </p:cNvPicPr>
          <p:nvPr/>
        </p:nvPicPr>
        <p:blipFill>
          <a:blip r:embed="rId3"/>
          <a:stretch>
            <a:fillRect/>
          </a:stretch>
        </p:blipFill>
        <p:spPr>
          <a:xfrm>
            <a:off x="8523912" y="6180334"/>
            <a:ext cx="495300" cy="533400"/>
          </a:xfrm>
          <a:prstGeom prst="rect">
            <a:avLst/>
          </a:prstGeom>
        </p:spPr>
      </p:pic>
    </p:spTree>
    <p:extLst>
      <p:ext uri="{BB962C8B-B14F-4D97-AF65-F5344CB8AC3E}">
        <p14:creationId xmlns:p14="http://schemas.microsoft.com/office/powerpoint/2010/main" val="3323066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6E9BB-30EB-8666-9242-FABEE0BD5C34}"/>
              </a:ext>
            </a:extLst>
          </p:cNvPr>
          <p:cNvSpPr>
            <a:spLocks noGrp="1"/>
          </p:cNvSpPr>
          <p:nvPr>
            <p:ph type="title"/>
          </p:nvPr>
        </p:nvSpPr>
        <p:spPr>
          <a:xfrm>
            <a:off x="323528" y="1052736"/>
            <a:ext cx="7886700" cy="576064"/>
          </a:xfrm>
        </p:spPr>
        <p:txBody>
          <a:bodyPr>
            <a:normAutofit/>
          </a:bodyPr>
          <a:lstStyle/>
          <a:p>
            <a:r>
              <a:rPr lang="en-GB" sz="2800" b="1" i="1">
                <a:latin typeface="+mn-lt"/>
              </a:rPr>
              <a:t>Active or passive?</a:t>
            </a:r>
          </a:p>
        </p:txBody>
      </p:sp>
      <p:sp>
        <p:nvSpPr>
          <p:cNvPr id="3" name="Date Placeholder 2">
            <a:extLst>
              <a:ext uri="{FF2B5EF4-FFF2-40B4-BE49-F238E27FC236}">
                <a16:creationId xmlns:a16="http://schemas.microsoft.com/office/drawing/2014/main" id="{538E9D7F-DAFA-A318-05BC-696DE458AD5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310CDAD-CE72-6AD5-D775-1D4768837F18}"/>
              </a:ext>
            </a:extLst>
          </p:cNvPr>
          <p:cNvSpPr>
            <a:spLocks noGrp="1"/>
          </p:cNvSpPr>
          <p:nvPr>
            <p:ph type="ftr" sz="quarter" idx="11"/>
          </p:nvPr>
        </p:nvSpPr>
        <p:spPr/>
        <p:txBody>
          <a:bodyPr/>
          <a:lstStyle/>
          <a:p>
            <a:r>
              <a:rPr lang="en-GB" dirty="0"/>
              <a:t>ESB-RES-C235</a:t>
            </a:r>
          </a:p>
          <a:p>
            <a:r>
              <a:rPr lang="en-GB" dirty="0"/>
              <a:t>L1G2-Speech to Inform-2.2-PPT-The 5 </a:t>
            </a:r>
            <a:r>
              <a:rPr lang="en-GB" dirty="0" err="1"/>
              <a:t>Ws</a:t>
            </a:r>
            <a:r>
              <a:rPr lang="en-GB" dirty="0"/>
              <a:t> of news gathering</a:t>
            </a:r>
          </a:p>
        </p:txBody>
      </p:sp>
      <p:sp>
        <p:nvSpPr>
          <p:cNvPr id="5" name="Slide Number Placeholder 4">
            <a:extLst>
              <a:ext uri="{FF2B5EF4-FFF2-40B4-BE49-F238E27FC236}">
                <a16:creationId xmlns:a16="http://schemas.microsoft.com/office/drawing/2014/main" id="{B61CDB9B-BE4A-C570-6442-580D57BD540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a:extLst>
              <a:ext uri="{FF2B5EF4-FFF2-40B4-BE49-F238E27FC236}">
                <a16:creationId xmlns:a16="http://schemas.microsoft.com/office/drawing/2014/main" id="{51CEE627-0D74-C99F-4E45-CF4748DE91E9}"/>
              </a:ext>
            </a:extLst>
          </p:cNvPr>
          <p:cNvSpPr txBox="1"/>
          <p:nvPr/>
        </p:nvSpPr>
        <p:spPr>
          <a:xfrm>
            <a:off x="323528" y="1628800"/>
            <a:ext cx="8496944" cy="338554"/>
          </a:xfrm>
          <a:prstGeom prst="rect">
            <a:avLst/>
          </a:prstGeom>
          <a:solidFill>
            <a:srgbClr val="C3D821"/>
          </a:solidFill>
        </p:spPr>
        <p:txBody>
          <a:bodyPr wrap="square" rtlCol="0">
            <a:spAutoFit/>
          </a:bodyPr>
          <a:lstStyle/>
          <a:p>
            <a:r>
              <a:rPr lang="en-GB" sz="1600"/>
              <a:t>What is the difference between active and passive voice?</a:t>
            </a:r>
          </a:p>
        </p:txBody>
      </p:sp>
      <p:sp>
        <p:nvSpPr>
          <p:cNvPr id="8" name="TextBox 7">
            <a:extLst>
              <a:ext uri="{FF2B5EF4-FFF2-40B4-BE49-F238E27FC236}">
                <a16:creationId xmlns:a16="http://schemas.microsoft.com/office/drawing/2014/main" id="{CE96A2BA-6107-ECEB-5E58-71309D7200FD}"/>
              </a:ext>
            </a:extLst>
          </p:cNvPr>
          <p:cNvSpPr txBox="1"/>
          <p:nvPr/>
        </p:nvSpPr>
        <p:spPr>
          <a:xfrm>
            <a:off x="1979712" y="2999203"/>
            <a:ext cx="4572000" cy="307777"/>
          </a:xfrm>
          <a:prstGeom prst="rect">
            <a:avLst/>
          </a:prstGeom>
          <a:noFill/>
        </p:spPr>
        <p:txBody>
          <a:bodyPr wrap="square">
            <a:spAutoFit/>
          </a:bodyPr>
          <a:lstStyle/>
          <a:p>
            <a:pPr algn="ctr"/>
            <a:r>
              <a:rPr lang="en-GB" sz="1400" b="0" i="0">
                <a:effectLst/>
              </a:rPr>
              <a:t>"</a:t>
            </a:r>
            <a:r>
              <a:rPr lang="en-GB" sz="1400" b="0" i="0">
                <a:effectLst/>
                <a:highlight>
                  <a:srgbClr val="FFFF00"/>
                </a:highlight>
              </a:rPr>
              <a:t>Sarah</a:t>
            </a:r>
            <a:r>
              <a:rPr lang="en-GB" sz="1400" b="0" i="0">
                <a:effectLst/>
              </a:rPr>
              <a:t> </a:t>
            </a:r>
            <a:r>
              <a:rPr lang="en-GB" sz="1400" b="0" i="0">
                <a:effectLst/>
                <a:highlight>
                  <a:srgbClr val="00FFFF"/>
                </a:highlight>
              </a:rPr>
              <a:t>ate</a:t>
            </a:r>
            <a:r>
              <a:rPr lang="en-GB" sz="1400" b="0" i="0">
                <a:effectLst/>
              </a:rPr>
              <a:t> </a:t>
            </a:r>
            <a:r>
              <a:rPr lang="en-GB" sz="1400" b="0" i="0">
                <a:effectLst/>
                <a:highlight>
                  <a:srgbClr val="00FF00"/>
                </a:highlight>
              </a:rPr>
              <a:t>an apple</a:t>
            </a:r>
            <a:r>
              <a:rPr lang="en-GB" sz="1400" b="0" i="0">
                <a:effectLst/>
              </a:rPr>
              <a:t>."</a:t>
            </a:r>
            <a:endParaRPr lang="en-GB" sz="1400"/>
          </a:p>
        </p:txBody>
      </p:sp>
      <p:sp>
        <p:nvSpPr>
          <p:cNvPr id="9" name="TextBox 8">
            <a:extLst>
              <a:ext uri="{FF2B5EF4-FFF2-40B4-BE49-F238E27FC236}">
                <a16:creationId xmlns:a16="http://schemas.microsoft.com/office/drawing/2014/main" id="{B410E675-9DE0-6959-EBA4-4852D8E31F00}"/>
              </a:ext>
            </a:extLst>
          </p:cNvPr>
          <p:cNvSpPr txBox="1"/>
          <p:nvPr/>
        </p:nvSpPr>
        <p:spPr>
          <a:xfrm>
            <a:off x="269269" y="2095679"/>
            <a:ext cx="8064896" cy="646331"/>
          </a:xfrm>
          <a:prstGeom prst="rect">
            <a:avLst/>
          </a:prstGeom>
          <a:noFill/>
        </p:spPr>
        <p:txBody>
          <a:bodyPr wrap="square" rtlCol="0">
            <a:spAutoFit/>
          </a:bodyPr>
          <a:lstStyle/>
          <a:p>
            <a:r>
              <a:rPr lang="en-GB"/>
              <a:t>Many sentences in English consist of a subject, verb and object. </a:t>
            </a:r>
          </a:p>
          <a:p>
            <a:r>
              <a:rPr lang="en-GB"/>
              <a:t>When we use the active voice, it looks like this:</a:t>
            </a:r>
          </a:p>
        </p:txBody>
      </p:sp>
      <p:sp>
        <p:nvSpPr>
          <p:cNvPr id="11" name="TextBox 10">
            <a:extLst>
              <a:ext uri="{FF2B5EF4-FFF2-40B4-BE49-F238E27FC236}">
                <a16:creationId xmlns:a16="http://schemas.microsoft.com/office/drawing/2014/main" id="{BA604CB0-1400-48B7-FC93-02DDE031188E}"/>
              </a:ext>
            </a:extLst>
          </p:cNvPr>
          <p:cNvSpPr txBox="1"/>
          <p:nvPr/>
        </p:nvSpPr>
        <p:spPr>
          <a:xfrm>
            <a:off x="268295" y="3935901"/>
            <a:ext cx="4461535" cy="1277273"/>
          </a:xfrm>
          <a:prstGeom prst="rect">
            <a:avLst/>
          </a:prstGeom>
          <a:solidFill>
            <a:schemeClr val="accent4">
              <a:lumMod val="20000"/>
              <a:lumOff val="80000"/>
            </a:schemeClr>
          </a:solidFill>
        </p:spPr>
        <p:txBody>
          <a:bodyPr wrap="square">
            <a:spAutoFit/>
          </a:bodyPr>
          <a:lstStyle/>
          <a:p>
            <a:pPr algn="l"/>
            <a:r>
              <a:rPr lang="en-GB" sz="1100" b="1" i="0" dirty="0">
                <a:effectLst/>
                <a:highlight>
                  <a:srgbClr val="FFFF00"/>
                </a:highlight>
              </a:rPr>
              <a:t>Subject:</a:t>
            </a:r>
            <a:r>
              <a:rPr lang="en-GB" sz="1100" b="0" i="0" dirty="0">
                <a:effectLst/>
                <a:highlight>
                  <a:srgbClr val="FFFF00"/>
                </a:highlight>
              </a:rPr>
              <a:t> </a:t>
            </a:r>
            <a:r>
              <a:rPr lang="en-GB" sz="1100" b="0" i="0" dirty="0">
                <a:effectLst/>
              </a:rPr>
              <a:t>The subject of a sentence is the person, thing, or idea that performs the action or is described by the verb. It is usually a noun or a pronoun. In simple terms, the subject is who or what the sentence is about. For example:</a:t>
            </a:r>
          </a:p>
          <a:p>
            <a:pPr algn="l"/>
            <a:endParaRPr lang="en-GB" sz="1100" b="0" i="0" dirty="0">
              <a:effectLst/>
            </a:endParaRPr>
          </a:p>
          <a:p>
            <a:r>
              <a:rPr lang="en-GB" sz="1100" b="0" i="0" dirty="0">
                <a:effectLst/>
              </a:rPr>
              <a:t>“Sarah” in “</a:t>
            </a:r>
            <a:r>
              <a:rPr lang="en-GB" sz="1100" dirty="0"/>
              <a:t>Sarah</a:t>
            </a:r>
            <a:r>
              <a:rPr lang="en-GB" sz="1100" b="0" i="0" dirty="0">
                <a:effectLst/>
              </a:rPr>
              <a:t> ate an apple</a:t>
            </a:r>
            <a:r>
              <a:rPr lang="en-GB" sz="1100" dirty="0"/>
              <a:t>.”</a:t>
            </a:r>
            <a:endParaRPr lang="en-GB" sz="1100" b="0" i="0" dirty="0">
              <a:effectLst/>
            </a:endParaRPr>
          </a:p>
          <a:p>
            <a:r>
              <a:rPr lang="en-GB" sz="1100" dirty="0"/>
              <a:t>“The cat” in “The cat chased the mouse.”</a:t>
            </a:r>
            <a:endParaRPr lang="en-GB" sz="1100" b="0" i="0" dirty="0">
              <a:effectLst/>
            </a:endParaRPr>
          </a:p>
        </p:txBody>
      </p:sp>
      <p:sp>
        <p:nvSpPr>
          <p:cNvPr id="12" name="TextBox 11">
            <a:extLst>
              <a:ext uri="{FF2B5EF4-FFF2-40B4-BE49-F238E27FC236}">
                <a16:creationId xmlns:a16="http://schemas.microsoft.com/office/drawing/2014/main" id="{82561159-5A46-63DF-3119-BFEFA00B5B87}"/>
              </a:ext>
            </a:extLst>
          </p:cNvPr>
          <p:cNvSpPr txBox="1"/>
          <p:nvPr/>
        </p:nvSpPr>
        <p:spPr>
          <a:xfrm>
            <a:off x="1979712" y="3534152"/>
            <a:ext cx="4572000" cy="307777"/>
          </a:xfrm>
          <a:prstGeom prst="rect">
            <a:avLst/>
          </a:prstGeom>
          <a:noFill/>
        </p:spPr>
        <p:txBody>
          <a:bodyPr wrap="square">
            <a:spAutoFit/>
          </a:bodyPr>
          <a:lstStyle/>
          <a:p>
            <a:pPr algn="ctr"/>
            <a:r>
              <a:rPr lang="en-GB" sz="1400" b="0" i="0">
                <a:effectLst/>
              </a:rPr>
              <a:t>“</a:t>
            </a:r>
            <a:r>
              <a:rPr lang="en-GB" sz="1400">
                <a:highlight>
                  <a:srgbClr val="FFFF00"/>
                </a:highlight>
              </a:rPr>
              <a:t>The cat</a:t>
            </a:r>
            <a:r>
              <a:rPr lang="en-GB" sz="1400" b="0" i="0">
                <a:effectLst/>
              </a:rPr>
              <a:t> </a:t>
            </a:r>
            <a:r>
              <a:rPr lang="en-GB" sz="1400" b="0" i="0">
                <a:effectLst/>
                <a:highlight>
                  <a:srgbClr val="00FFFF"/>
                </a:highlight>
              </a:rPr>
              <a:t>chased</a:t>
            </a:r>
            <a:r>
              <a:rPr lang="en-GB" sz="1400" b="0" i="0">
                <a:effectLst/>
              </a:rPr>
              <a:t> </a:t>
            </a:r>
            <a:r>
              <a:rPr lang="en-GB" sz="1400" b="0" i="0">
                <a:effectLst/>
                <a:highlight>
                  <a:srgbClr val="00FF00"/>
                </a:highlight>
              </a:rPr>
              <a:t>the mouse</a:t>
            </a:r>
            <a:r>
              <a:rPr lang="en-GB" sz="1400" b="0" i="0">
                <a:effectLst/>
              </a:rPr>
              <a:t>."</a:t>
            </a:r>
            <a:endParaRPr lang="en-GB" sz="1400"/>
          </a:p>
        </p:txBody>
      </p:sp>
      <p:sp>
        <p:nvSpPr>
          <p:cNvPr id="14" name="TextBox 13">
            <a:extLst>
              <a:ext uri="{FF2B5EF4-FFF2-40B4-BE49-F238E27FC236}">
                <a16:creationId xmlns:a16="http://schemas.microsoft.com/office/drawing/2014/main" id="{104CDDE1-8E46-3DF3-34A3-05256733C7BF}"/>
              </a:ext>
            </a:extLst>
          </p:cNvPr>
          <p:cNvSpPr txBox="1"/>
          <p:nvPr/>
        </p:nvSpPr>
        <p:spPr>
          <a:xfrm>
            <a:off x="2051720" y="5300157"/>
            <a:ext cx="4945251" cy="1107996"/>
          </a:xfrm>
          <a:prstGeom prst="rect">
            <a:avLst/>
          </a:prstGeom>
          <a:solidFill>
            <a:schemeClr val="accent1">
              <a:lumMod val="20000"/>
              <a:lumOff val="80000"/>
            </a:schemeClr>
          </a:solidFill>
        </p:spPr>
        <p:txBody>
          <a:bodyPr wrap="square">
            <a:spAutoFit/>
          </a:bodyPr>
          <a:lstStyle/>
          <a:p>
            <a:r>
              <a:rPr lang="en-GB" sz="1100" b="1" dirty="0">
                <a:highlight>
                  <a:srgbClr val="00FFFF"/>
                </a:highlight>
              </a:rPr>
              <a:t>Verb:</a:t>
            </a:r>
            <a:r>
              <a:rPr lang="en-GB" sz="1100" dirty="0"/>
              <a:t> The verb of a sentence is the action word or state of being that expresses what the subject is doing or experiencing. Verbs can show actions (like run, jump, eat) or states of being (like is, was, feel). For example:</a:t>
            </a:r>
          </a:p>
          <a:p>
            <a:endParaRPr lang="en-GB" sz="1100" dirty="0"/>
          </a:p>
          <a:p>
            <a:r>
              <a:rPr lang="en-GB" sz="1100" dirty="0"/>
              <a:t>“Ate” in “Sarah ate an apple.”</a:t>
            </a:r>
          </a:p>
          <a:p>
            <a:r>
              <a:rPr lang="en-GB" sz="1100" dirty="0"/>
              <a:t>“Chased” in “The cat chased the mouse.”</a:t>
            </a:r>
          </a:p>
        </p:txBody>
      </p:sp>
      <p:cxnSp>
        <p:nvCxnSpPr>
          <p:cNvPr id="16" name="Straight Arrow Connector 15">
            <a:extLst>
              <a:ext uri="{FF2B5EF4-FFF2-40B4-BE49-F238E27FC236}">
                <a16:creationId xmlns:a16="http://schemas.microsoft.com/office/drawing/2014/main" id="{22B17562-A0BB-8A19-71FD-DC752B7F037F}"/>
              </a:ext>
            </a:extLst>
          </p:cNvPr>
          <p:cNvCxnSpPr>
            <a:cxnSpLocks/>
          </p:cNvCxnSpPr>
          <p:nvPr/>
        </p:nvCxnSpPr>
        <p:spPr>
          <a:xfrm flipH="1">
            <a:off x="827584" y="3157078"/>
            <a:ext cx="2736304" cy="8239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B28D08BE-1BFB-8523-2307-5A42F314F453}"/>
              </a:ext>
            </a:extLst>
          </p:cNvPr>
          <p:cNvCxnSpPr>
            <a:cxnSpLocks/>
          </p:cNvCxnSpPr>
          <p:nvPr/>
        </p:nvCxnSpPr>
        <p:spPr>
          <a:xfrm flipH="1">
            <a:off x="827584" y="3718818"/>
            <a:ext cx="2448272" cy="2622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D80E9CFF-8553-7F35-0ED1-7EBB5CAEC91A}"/>
              </a:ext>
            </a:extLst>
          </p:cNvPr>
          <p:cNvCxnSpPr>
            <a:cxnSpLocks/>
          </p:cNvCxnSpPr>
          <p:nvPr/>
        </p:nvCxnSpPr>
        <p:spPr>
          <a:xfrm>
            <a:off x="4067944" y="3306980"/>
            <a:ext cx="0" cy="19931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26C064DA-57E9-D766-35BC-48F28AD22C4F}"/>
              </a:ext>
            </a:extLst>
          </p:cNvPr>
          <p:cNvCxnSpPr>
            <a:cxnSpLocks/>
            <a:stCxn id="12" idx="2"/>
            <a:endCxn id="14" idx="0"/>
          </p:cNvCxnSpPr>
          <p:nvPr/>
        </p:nvCxnSpPr>
        <p:spPr>
          <a:xfrm>
            <a:off x="4265712" y="3841929"/>
            <a:ext cx="258634" cy="14582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55790E37-36E5-EEE4-52FC-AE92C32904EA}"/>
              </a:ext>
            </a:extLst>
          </p:cNvPr>
          <p:cNvSpPr txBox="1"/>
          <p:nvPr/>
        </p:nvSpPr>
        <p:spPr>
          <a:xfrm>
            <a:off x="5723036" y="3583626"/>
            <a:ext cx="3152669" cy="1446550"/>
          </a:xfrm>
          <a:prstGeom prst="rect">
            <a:avLst/>
          </a:prstGeom>
          <a:solidFill>
            <a:schemeClr val="accent6">
              <a:lumMod val="20000"/>
              <a:lumOff val="80000"/>
            </a:schemeClr>
          </a:solidFill>
        </p:spPr>
        <p:txBody>
          <a:bodyPr wrap="square">
            <a:spAutoFit/>
          </a:bodyPr>
          <a:lstStyle/>
          <a:p>
            <a:r>
              <a:rPr lang="en-GB" sz="1100" b="1" dirty="0">
                <a:highlight>
                  <a:srgbClr val="00FF00"/>
                </a:highlight>
              </a:rPr>
              <a:t>Object: </a:t>
            </a:r>
            <a:r>
              <a:rPr lang="en-GB" sz="1100" dirty="0"/>
              <a:t>The object of a sentence is the person or thing that receives the action of the verb. It answers the question "what" or "whom" after the verb. Not all sentences have an object, but when they do, it typically follows the verb. For example:</a:t>
            </a:r>
          </a:p>
          <a:p>
            <a:endParaRPr lang="en-GB" sz="1100" dirty="0"/>
          </a:p>
          <a:p>
            <a:r>
              <a:rPr lang="en-GB" sz="1100" dirty="0"/>
              <a:t>“An apple” in “Sarah ate an apple.”</a:t>
            </a:r>
          </a:p>
          <a:p>
            <a:r>
              <a:rPr lang="en-GB" sz="1100" dirty="0"/>
              <a:t>“The mouse” in “The cat chased the mouse.”</a:t>
            </a:r>
          </a:p>
        </p:txBody>
      </p:sp>
      <p:cxnSp>
        <p:nvCxnSpPr>
          <p:cNvPr id="31" name="Straight Arrow Connector 30">
            <a:extLst>
              <a:ext uri="{FF2B5EF4-FFF2-40B4-BE49-F238E27FC236}">
                <a16:creationId xmlns:a16="http://schemas.microsoft.com/office/drawing/2014/main" id="{0771DE27-7550-627D-3F88-D21F14A5D3C0}"/>
              </a:ext>
            </a:extLst>
          </p:cNvPr>
          <p:cNvCxnSpPr>
            <a:cxnSpLocks/>
          </p:cNvCxnSpPr>
          <p:nvPr/>
        </p:nvCxnSpPr>
        <p:spPr>
          <a:xfrm>
            <a:off x="4932040" y="3197963"/>
            <a:ext cx="864096" cy="4469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3BC80523-7E7E-29CD-A42C-578E33BE25FC}"/>
              </a:ext>
            </a:extLst>
          </p:cNvPr>
          <p:cNvCxnSpPr>
            <a:cxnSpLocks/>
          </p:cNvCxnSpPr>
          <p:nvPr/>
        </p:nvCxnSpPr>
        <p:spPr>
          <a:xfrm>
            <a:off x="5220072" y="3718818"/>
            <a:ext cx="5760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descr="A black x on a white background&#10;&#10;Description automatically generated">
            <a:extLst>
              <a:ext uri="{FF2B5EF4-FFF2-40B4-BE49-F238E27FC236}">
                <a16:creationId xmlns:a16="http://schemas.microsoft.com/office/drawing/2014/main" id="{9783185E-E243-FD86-CABA-53235CA4227C}"/>
              </a:ext>
            </a:extLst>
          </p:cNvPr>
          <p:cNvPicPr>
            <a:picLocks noChangeAspect="1"/>
          </p:cNvPicPr>
          <p:nvPr/>
        </p:nvPicPr>
        <p:blipFill>
          <a:blip r:embed="rId2"/>
          <a:stretch>
            <a:fillRect/>
          </a:stretch>
        </p:blipFill>
        <p:spPr>
          <a:xfrm>
            <a:off x="8498226" y="6180334"/>
            <a:ext cx="495300" cy="533400"/>
          </a:xfrm>
          <a:prstGeom prst="rect">
            <a:avLst/>
          </a:prstGeom>
        </p:spPr>
      </p:pic>
    </p:spTree>
    <p:extLst>
      <p:ext uri="{BB962C8B-B14F-4D97-AF65-F5344CB8AC3E}">
        <p14:creationId xmlns:p14="http://schemas.microsoft.com/office/powerpoint/2010/main" val="29460761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9BED23-177E-4E75-BD2C-C3C036E9194C}">
  <ds:schemaRefs>
    <ds:schemaRef ds:uri="010c06fb-adfb-4972-b43b-36d810ddac6c"/>
    <ds:schemaRef ds:uri="0e08f774-c844-414b-8174-1931542ea4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572A5DB-F7D9-4739-83D9-7CC48C16E2A3}">
  <ds:schemaRefs>
    <ds:schemaRef ds:uri="010c06fb-adfb-4972-b43b-36d810ddac6c"/>
    <ds:schemaRef ds:uri="0e08f774-c844-414b-8174-1931542ea42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13350B3-19D2-42D4-8A66-C5AB6B87D3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TotalTime>
  <Words>2208</Words>
  <Application>Microsoft Office PowerPoint</Application>
  <PresentationFormat>On-screen Show (4:3)</PresentationFormat>
  <Paragraphs>286</Paragraphs>
  <Slides>15</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Calibri</vt:lpstr>
      <vt:lpstr>Calibri Light</vt:lpstr>
      <vt:lpstr>Office Theme</vt:lpstr>
      <vt:lpstr>Custom Design</vt:lpstr>
      <vt:lpstr>PowerPoint Presentation</vt:lpstr>
      <vt:lpstr>Relevant Grade Descriptors</vt:lpstr>
      <vt:lpstr>Planning your news report</vt:lpstr>
      <vt:lpstr>Planning your news report</vt:lpstr>
      <vt:lpstr>The 5 Ws of news gathering</vt:lpstr>
      <vt:lpstr>Applying the 5 Ws - Example</vt:lpstr>
      <vt:lpstr>The 5 Ws of news gathering</vt:lpstr>
      <vt:lpstr>What are some common language features used in spoken news reports?</vt:lpstr>
      <vt:lpstr>Active or passive?</vt:lpstr>
      <vt:lpstr>Active or passive?</vt:lpstr>
      <vt:lpstr>Active or passive?</vt:lpstr>
      <vt:lpstr>Active or passive?</vt:lpstr>
      <vt:lpstr>Formal or informal?</vt:lpstr>
      <vt:lpstr>PowerPoint Presentation</vt:lpstr>
      <vt:lpstr>Other techniques you might employ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26</cp:revision>
  <dcterms:created xsi:type="dcterms:W3CDTF">2014-08-12T18:49:29Z</dcterms:created>
  <dcterms:modified xsi:type="dcterms:W3CDTF">2024-03-07T15:50:43Z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3100</vt:r8>
  </property>
  <property fmtid="{D5CDD505-2E9C-101B-9397-08002B2CF9AE}" pid="4" name="MediaServiceImageTags">
    <vt:lpwstr/>
  </property>
</Properties>
</file>